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28"/>
  </p:notesMasterIdLst>
  <p:sldIdLst>
    <p:sldId id="256" r:id="rId2"/>
    <p:sldId id="275" r:id="rId3"/>
    <p:sldId id="303" r:id="rId4"/>
    <p:sldId id="315" r:id="rId5"/>
    <p:sldId id="316" r:id="rId6"/>
    <p:sldId id="317" r:id="rId7"/>
    <p:sldId id="318" r:id="rId8"/>
    <p:sldId id="296" r:id="rId9"/>
    <p:sldId id="307" r:id="rId10"/>
    <p:sldId id="311" r:id="rId11"/>
    <p:sldId id="283" r:id="rId12"/>
    <p:sldId id="308" r:id="rId13"/>
    <p:sldId id="309" r:id="rId14"/>
    <p:sldId id="310" r:id="rId15"/>
    <p:sldId id="304" r:id="rId16"/>
    <p:sldId id="284" r:id="rId17"/>
    <p:sldId id="305" r:id="rId18"/>
    <p:sldId id="313" r:id="rId19"/>
    <p:sldId id="295" r:id="rId20"/>
    <p:sldId id="300" r:id="rId21"/>
    <p:sldId id="299" r:id="rId22"/>
    <p:sldId id="286" r:id="rId23"/>
    <p:sldId id="282" r:id="rId24"/>
    <p:sldId id="298" r:id="rId25"/>
    <p:sldId id="281" r:id="rId26"/>
    <p:sldId id="302" r:id="rId2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a Zanni - Poliplast Laboratorio" initials="LZPL" lastIdx="3" clrIdx="0">
    <p:extLst>
      <p:ext uri="{19B8F6BF-5375-455C-9EA6-DF929625EA0E}">
        <p15:presenceInfo xmlns:p15="http://schemas.microsoft.com/office/powerpoint/2012/main" userId="S-1-5-21-1010585472-3980906649-4330312-11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1027" autoAdjust="0"/>
  </p:normalViewPr>
  <p:slideViewPr>
    <p:cSldViewPr snapToGrid="0">
      <p:cViewPr varScale="1">
        <p:scale>
          <a:sx n="71" d="100"/>
          <a:sy n="71" d="100"/>
        </p:scale>
        <p:origin x="4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A6FB1-BA03-4626-AC15-8E11307951A8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4BDB6-EB1D-4647-87B8-84DC1E1A52C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5359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4BDB6-EB1D-4647-87B8-84DC1E1A52C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5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4BDB6-EB1D-4647-87B8-84DC1E1A52C4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23747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B9545A-B848-4EF5-A6E7-8034B37D59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F0557A4-5D90-4AAC-ADE3-393DDC215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12C51F-F277-4816-8558-A9D4B171C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1A05-07A5-4BE6-9DC5-FF719A30C980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7AC83D-93BC-4F52-97C0-8D4394A6F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74EB23-65F4-47EB-9871-A0C5DEF8E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A269-C1CE-4FE3-803F-EC9194007C6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397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DFF91F-759E-4A32-9818-7133A23C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05DDCE-7B97-4F42-A167-D23B18379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B9D9C0-01BE-4367-8BB4-4E3A43E59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1A05-07A5-4BE6-9DC5-FF719A30C980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67F168-0E8D-425E-B9B8-0D0E3CB4E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21D8C6F-ED6C-48E3-917B-19699452C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A269-C1CE-4FE3-803F-EC9194007C6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172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B02ADC-F763-44C1-847C-C0F104F99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D89CE9F-F58B-4522-8DFB-C7EFEEAD5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960F829-E95A-4BC4-9DD4-CB2CB5A4F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1A05-07A5-4BE6-9DC5-FF719A30C980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AA030A-D96B-455A-8944-8A979301B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A173031-2A92-4FAC-B1E6-496D8DDC0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A269-C1CE-4FE3-803F-EC9194007C6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8520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71EBCC-2371-4BB6-B3DA-FD9BB57E0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CB46DE-8547-4F34-B743-25472E371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5080B6C-C933-4018-B396-028DACABD2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2B32DD4-0AB3-4B90-AE70-4600FA554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1A05-07A5-4BE6-9DC5-FF719A30C980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18455CA-78C8-4375-B20A-C87211C64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455E36C-3DD4-40EA-8BCD-67E0CB75B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A269-C1CE-4FE3-803F-EC9194007C6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558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8A0412-72B7-4A41-B450-713DB1F5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FF324D-7A46-44C2-815A-C314BCB69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D8936F1-C0A8-484E-BEFA-9A89BF4461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7E3E23F-EDFA-4A00-ACA3-EE549C804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780B953-9493-4D48-B930-D3B3134997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4535BAA-620A-4428-A8FE-A04356F04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1A05-07A5-4BE6-9DC5-FF719A30C980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DCC2E3E-A880-4039-8A7C-B78872A35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3E98676-83F0-4706-8148-8A4524EBC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A269-C1CE-4FE3-803F-EC9194007C6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22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D096B3-97C6-42DD-AA65-61489927A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8F79D32-3C77-45BD-AAFE-393F4564F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1A05-07A5-4BE6-9DC5-FF719A30C980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08552DE-F471-40ED-8A0F-6C9B0FC9B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0BC14E0-A601-42A1-8D59-E6E0D59D5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A269-C1CE-4FE3-803F-EC9194007C6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2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71D6577-982C-40ED-ACC7-86826194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1A05-07A5-4BE6-9DC5-FF719A30C980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703DD3F-6046-4C77-A4FF-F355BB20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03E057B-53BB-4F95-8DCF-6088ABDFB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A269-C1CE-4FE3-803F-EC9194007C6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593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7DC2A1-F9B2-45F8-9414-88B2527DA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737161-3737-4015-936C-F60F8C2F0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C4E6D88-4B3B-44D3-97A9-589C53FD86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822873B-C511-4366-96AD-AD81BA583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1A05-07A5-4BE6-9DC5-FF719A30C980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5260D29-DC32-4D50-9FA1-9FA565EB3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90D1AE-22CD-4F93-9676-F7ADFAA3D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A269-C1CE-4FE3-803F-EC9194007C6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7001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86EA14-70EB-4FFE-AF7E-3F0D26344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2AE6508-FBE8-4A53-A4ED-5FD94E3E50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6799BF9-62C3-44CA-BACC-002125328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592085A-6263-4FDE-84F7-6B6A98CD9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1A05-07A5-4BE6-9DC5-FF719A30C980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53C847D-F87D-4B10-B464-B958C125A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1DBEE1-C706-402E-9E6E-CA1D7382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A269-C1CE-4FE3-803F-EC9194007C6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8064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1E5438-0AE7-4299-ACB4-17C2E9064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D5E45EA-2312-4F73-8BC1-98718E075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501957-BFD1-4F4C-A9E6-1269DF101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1A05-07A5-4BE6-9DC5-FF719A30C980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065F82E-CCEC-4D62-A1D5-34589E683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7C33ED-D9CF-4EA6-BCBF-29E167C0E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A269-C1CE-4FE3-803F-EC9194007C6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6051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D2DBCDB-B414-4549-AA00-6E799F0791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66D3392-9213-40ED-87E2-33748319A7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5432C51-F773-4F3A-A08B-CE8A90430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1A05-07A5-4BE6-9DC5-FF719A30C980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94EECF-7AC6-4EEE-BC2B-61F48C8FC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003036F-2262-4F49-9EB8-9AA8EF9EF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A269-C1CE-4FE3-803F-EC9194007C6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1996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311F2BB-51C6-4E3A-80C0-6F99E3C60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19AA9D-4A46-4A9E-89E5-246DD49B2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F33262-B091-4F93-80FE-D14CE6B01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D1A05-07A5-4BE6-9DC5-FF719A30C980}" type="datetimeFigureOut">
              <a:rPr lang="it-IT" smtClean="0"/>
              <a:t>12/06/2024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32AD20-2755-4669-9DCB-145EAEF07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2E3FFF-59B0-4752-B715-1A2054659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CA269-C1CE-4FE3-803F-EC9194007C6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2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DB7E3D1-CEC1-231E-E88F-4C42D4038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" y="0"/>
            <a:ext cx="10287000" cy="6858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9FC916B-1854-A084-6EBD-A99C58501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786" y="638549"/>
            <a:ext cx="4860544" cy="173709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CF2D47A-EC13-6A29-F427-8D50304D3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0612" y="5421429"/>
            <a:ext cx="4335885" cy="1436571"/>
          </a:xfrm>
          <a:prstGeom prst="round2SameRect">
            <a:avLst>
              <a:gd name="adj1" fmla="val 50000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49853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3">
            <a:extLst>
              <a:ext uri="{FF2B5EF4-FFF2-40B4-BE49-F238E27FC236}">
                <a16:creationId xmlns:a16="http://schemas.microsoft.com/office/drawing/2014/main" id="{67001206-9FC2-44F7-B355-84A098CA0D3A}"/>
              </a:ext>
            </a:extLst>
          </p:cNvPr>
          <p:cNvSpPr txBox="1">
            <a:spLocks/>
          </p:cNvSpPr>
          <p:nvPr/>
        </p:nvSpPr>
        <p:spPr>
          <a:xfrm>
            <a:off x="422098" y="389157"/>
            <a:ext cx="10093502" cy="734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Company history</a:t>
            </a:r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D183929F-6706-421C-B5A6-121092285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9" y="1"/>
            <a:ext cx="922741" cy="685799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2C5B0F9-8D4B-82FA-C412-A9001DE169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7" b="-1404"/>
          <a:stretch/>
        </p:blipFill>
        <p:spPr>
          <a:xfrm>
            <a:off x="922741" y="1104956"/>
            <a:ext cx="5487584" cy="592072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4AA238CA-E160-0D69-57F4-5012DA8F3D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24" t="14566" r="8219" b="21468"/>
          <a:stretch/>
        </p:blipFill>
        <p:spPr>
          <a:xfrm>
            <a:off x="6937175" y="2529728"/>
            <a:ext cx="4332084" cy="233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6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1">
            <a:extLst>
              <a:ext uri="{FF2B5EF4-FFF2-40B4-BE49-F238E27FC236}">
                <a16:creationId xmlns:a16="http://schemas.microsoft.com/office/drawing/2014/main" id="{C2F420C4-E78E-B54C-586A-BFEC702C0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61" y="0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Rettangolo con un angolo ritagliato 6">
            <a:extLst>
              <a:ext uri="{FF2B5EF4-FFF2-40B4-BE49-F238E27FC236}">
                <a16:creationId xmlns:a16="http://schemas.microsoft.com/office/drawing/2014/main" id="{D1CBB85D-8CE2-6744-1615-3586D77398D6}"/>
              </a:ext>
            </a:extLst>
          </p:cNvPr>
          <p:cNvSpPr>
            <a:spLocks noChangeAspect="1"/>
          </p:cNvSpPr>
          <p:nvPr/>
        </p:nvSpPr>
        <p:spPr>
          <a:xfrm>
            <a:off x="231848" y="1368877"/>
            <a:ext cx="3555954" cy="5347616"/>
          </a:xfrm>
          <a:prstGeom prst="snip1Rect">
            <a:avLst>
              <a:gd name="adj" fmla="val 5000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Rettangolo con un angolo ritagliato 8">
            <a:extLst>
              <a:ext uri="{FF2B5EF4-FFF2-40B4-BE49-F238E27FC236}">
                <a16:creationId xmlns:a16="http://schemas.microsoft.com/office/drawing/2014/main" id="{4BD8CBB1-DA5A-73D7-CFE6-B51D3168C692}"/>
              </a:ext>
            </a:extLst>
          </p:cNvPr>
          <p:cNvSpPr/>
          <p:nvPr/>
        </p:nvSpPr>
        <p:spPr>
          <a:xfrm>
            <a:off x="4019544" y="1368877"/>
            <a:ext cx="3448549" cy="5347616"/>
          </a:xfrm>
          <a:prstGeom prst="snip1Rect">
            <a:avLst>
              <a:gd name="adj" fmla="val 4736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Titolo 3">
            <a:extLst>
              <a:ext uri="{FF2B5EF4-FFF2-40B4-BE49-F238E27FC236}">
                <a16:creationId xmlns:a16="http://schemas.microsoft.com/office/drawing/2014/main" id="{1094C451-FAE9-E4A3-C811-5018EF82C38E}"/>
              </a:ext>
            </a:extLst>
          </p:cNvPr>
          <p:cNvSpPr txBox="1">
            <a:spLocks/>
          </p:cNvSpPr>
          <p:nvPr/>
        </p:nvSpPr>
        <p:spPr>
          <a:xfrm>
            <a:off x="422098" y="389157"/>
            <a:ext cx="10093502" cy="734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Company </a:t>
            </a:r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divisions</a:t>
            </a:r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Segnaposto contenuto 7">
            <a:extLst>
              <a:ext uri="{FF2B5EF4-FFF2-40B4-BE49-F238E27FC236}">
                <a16:creationId xmlns:a16="http://schemas.microsoft.com/office/drawing/2014/main" id="{D075C9D1-0F10-2CB9-A6B1-4EEBA2BD7BCA}"/>
              </a:ext>
            </a:extLst>
          </p:cNvPr>
          <p:cNvSpPr txBox="1">
            <a:spLocks/>
          </p:cNvSpPr>
          <p:nvPr/>
        </p:nvSpPr>
        <p:spPr>
          <a:xfrm rot="2696315">
            <a:off x="1778257" y="2073595"/>
            <a:ext cx="2919278" cy="5516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Thermoplastic</a:t>
            </a:r>
            <a:r>
              <a:rPr lang="it-IT" dirty="0"/>
              <a:t> </a:t>
            </a:r>
            <a:r>
              <a:rPr lang="it-IT" dirty="0" err="1"/>
              <a:t>Powders</a:t>
            </a:r>
            <a:endParaRPr lang="it-IT" dirty="0"/>
          </a:p>
        </p:txBody>
      </p:sp>
      <p:sp>
        <p:nvSpPr>
          <p:cNvPr id="14" name="Segnaposto contenuto 7">
            <a:extLst>
              <a:ext uri="{FF2B5EF4-FFF2-40B4-BE49-F238E27FC236}">
                <a16:creationId xmlns:a16="http://schemas.microsoft.com/office/drawing/2014/main" id="{9F908209-14BA-E907-C5F6-7A36A4A5FD85}"/>
              </a:ext>
            </a:extLst>
          </p:cNvPr>
          <p:cNvSpPr txBox="1">
            <a:spLocks/>
          </p:cNvSpPr>
          <p:nvPr/>
        </p:nvSpPr>
        <p:spPr>
          <a:xfrm rot="2696315">
            <a:off x="5678983" y="2178368"/>
            <a:ext cx="2919278" cy="5516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Polyethylene</a:t>
            </a:r>
            <a:r>
              <a:rPr lang="it-IT" dirty="0"/>
              <a:t> </a:t>
            </a:r>
            <a:r>
              <a:rPr lang="it-IT" dirty="0" err="1"/>
              <a:t>Bags</a:t>
            </a:r>
            <a:endParaRPr lang="it-IT" dirty="0"/>
          </a:p>
        </p:txBody>
      </p:sp>
      <p:sp>
        <p:nvSpPr>
          <p:cNvPr id="15" name="Segnaposto contenuto 7">
            <a:extLst>
              <a:ext uri="{FF2B5EF4-FFF2-40B4-BE49-F238E27FC236}">
                <a16:creationId xmlns:a16="http://schemas.microsoft.com/office/drawing/2014/main" id="{E90EA3AE-0A1A-C82E-61A2-7C250764C4BB}"/>
              </a:ext>
            </a:extLst>
          </p:cNvPr>
          <p:cNvSpPr txBox="1">
            <a:spLocks/>
          </p:cNvSpPr>
          <p:nvPr/>
        </p:nvSpPr>
        <p:spPr>
          <a:xfrm rot="2696315">
            <a:off x="9364897" y="2216470"/>
            <a:ext cx="2919278" cy="5516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Renewable</a:t>
            </a:r>
            <a:r>
              <a:rPr lang="it-IT" dirty="0"/>
              <a:t> energy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CD89FAC6-BE6E-7AFC-B77A-6239DCAFC272}"/>
              </a:ext>
            </a:extLst>
          </p:cNvPr>
          <p:cNvGrpSpPr/>
          <p:nvPr/>
        </p:nvGrpSpPr>
        <p:grpSpPr>
          <a:xfrm>
            <a:off x="7694181" y="1370814"/>
            <a:ext cx="3448549" cy="5347616"/>
            <a:chOff x="7694181" y="1370814"/>
            <a:chExt cx="3448549" cy="5347616"/>
          </a:xfrm>
        </p:grpSpPr>
        <p:sp>
          <p:nvSpPr>
            <p:cNvPr id="10" name="Rettangolo con un angolo ritagliato 9">
              <a:extLst>
                <a:ext uri="{FF2B5EF4-FFF2-40B4-BE49-F238E27FC236}">
                  <a16:creationId xmlns:a16="http://schemas.microsoft.com/office/drawing/2014/main" id="{8D67A5F6-73B5-C7A2-FE76-5E5D8A8198FA}"/>
                </a:ext>
              </a:extLst>
            </p:cNvPr>
            <p:cNvSpPr/>
            <p:nvPr/>
          </p:nvSpPr>
          <p:spPr>
            <a:xfrm>
              <a:off x="7694181" y="1370814"/>
              <a:ext cx="3448549" cy="5347616"/>
            </a:xfrm>
            <a:prstGeom prst="snip1Rect">
              <a:avLst>
                <a:gd name="adj" fmla="val 50000"/>
              </a:avLst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b="27560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18959C76-0603-2807-DB28-BC294D290E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94181" y="4848224"/>
              <a:ext cx="3448549" cy="1846229"/>
            </a:xfrm>
            <a:prstGeom prst="flowChartManualInput">
              <a:avLst/>
            </a:prstGeom>
            <a:ln>
              <a:solidFill>
                <a:schemeClr val="bg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0845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/>
      <p:bldP spid="12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7" y="389157"/>
            <a:ext cx="10586561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European circular plastics production</a:t>
            </a:r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magine 1">
            <a:extLst>
              <a:ext uri="{FF2B5EF4-FFF2-40B4-BE49-F238E27FC236}">
                <a16:creationId xmlns:a16="http://schemas.microsoft.com/office/drawing/2014/main" id="{E09AB550-60B8-2C6A-FC77-A9F985BF9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C33EB48-FD56-79FC-8F53-3D8C382F91A1}"/>
              </a:ext>
            </a:extLst>
          </p:cNvPr>
          <p:cNvSpPr txBox="1"/>
          <p:nvPr/>
        </p:nvSpPr>
        <p:spPr>
          <a:xfrm>
            <a:off x="6717543" y="6514323"/>
            <a:ext cx="5204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THE CIRCULAR ECONOMY FOR PLASTICS - A EUROPEAN ANALYSIS | 2024</a:t>
            </a:r>
            <a:endParaRPr lang="it-IT" sz="120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9AD057-54FC-2FB4-39AA-4E1B690F2F9B}"/>
              </a:ext>
            </a:extLst>
          </p:cNvPr>
          <p:cNvSpPr txBox="1"/>
          <p:nvPr/>
        </p:nvSpPr>
        <p:spPr>
          <a:xfrm>
            <a:off x="422097" y="1718931"/>
            <a:ext cx="481401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 2022, European production of circular plastics</a:t>
            </a:r>
          </a:p>
          <a:p>
            <a:r>
              <a:rPr lang="en-US" sz="1600" dirty="0"/>
              <a:t>reached 11.7 Mt. This accounted for 19.7% of European</a:t>
            </a:r>
          </a:p>
          <a:p>
            <a:r>
              <a:rPr lang="en-US" sz="1600" dirty="0"/>
              <a:t>plastics production in 2022.</a:t>
            </a:r>
            <a:endParaRPr lang="it-IT" sz="16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372E610-BC36-EF8A-AC64-C4C280444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054" y="2362501"/>
            <a:ext cx="5328838" cy="363950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8E432C8-DF93-BE35-7C98-707AC71D6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786" y="4012310"/>
            <a:ext cx="4401164" cy="19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1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7" y="389157"/>
            <a:ext cx="10586561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European plastics production evolution</a:t>
            </a:r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magine 1">
            <a:extLst>
              <a:ext uri="{FF2B5EF4-FFF2-40B4-BE49-F238E27FC236}">
                <a16:creationId xmlns:a16="http://schemas.microsoft.com/office/drawing/2014/main" id="{E09AB550-60B8-2C6A-FC77-A9F985BF9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C33EB48-FD56-79FC-8F53-3D8C382F91A1}"/>
              </a:ext>
            </a:extLst>
          </p:cNvPr>
          <p:cNvSpPr txBox="1"/>
          <p:nvPr/>
        </p:nvSpPr>
        <p:spPr>
          <a:xfrm>
            <a:off x="6717543" y="6514323"/>
            <a:ext cx="5204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THE CIRCULAR ECONOMY FOR PLASTICS - A EUROPEAN ANALYSIS | 2024</a:t>
            </a:r>
            <a:endParaRPr lang="it-IT" sz="12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42487EA-8A28-97F7-23B0-C4A34AF77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97" y="1465683"/>
            <a:ext cx="10526232" cy="470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5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7" y="389157"/>
            <a:ext cx="10586561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European plastics waste treatment</a:t>
            </a:r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magine 1">
            <a:extLst>
              <a:ext uri="{FF2B5EF4-FFF2-40B4-BE49-F238E27FC236}">
                <a16:creationId xmlns:a16="http://schemas.microsoft.com/office/drawing/2014/main" id="{E09AB550-60B8-2C6A-FC77-A9F985BF9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C33EB48-FD56-79FC-8F53-3D8C382F91A1}"/>
              </a:ext>
            </a:extLst>
          </p:cNvPr>
          <p:cNvSpPr txBox="1"/>
          <p:nvPr/>
        </p:nvSpPr>
        <p:spPr>
          <a:xfrm>
            <a:off x="6717543" y="6514323"/>
            <a:ext cx="5204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THE CIRCULAR ECONOMY FOR PLASTICS - A EUROPEAN ANALYSIS | 2024</a:t>
            </a:r>
            <a:endParaRPr lang="it-IT" sz="12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714E8EE-11ED-8231-64C4-8AAB6DA49B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56"/>
          <a:stretch/>
        </p:blipFill>
        <p:spPr>
          <a:xfrm>
            <a:off x="882927" y="1850189"/>
            <a:ext cx="9741555" cy="441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E958D66C-35C5-5BF6-3594-AAF7448EE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428" y="2101329"/>
            <a:ext cx="3883364" cy="3121710"/>
          </a:xfrm>
          <a:prstGeom prst="rect">
            <a:avLst/>
          </a:prstGeom>
        </p:spPr>
      </p:pic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11121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magine 1">
            <a:extLst>
              <a:ext uri="{FF2B5EF4-FFF2-40B4-BE49-F238E27FC236}">
                <a16:creationId xmlns:a16="http://schemas.microsoft.com/office/drawing/2014/main" id="{E09AB550-60B8-2C6A-FC77-A9F985BF9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Segnaposto contenuto 7">
            <a:extLst>
              <a:ext uri="{FF2B5EF4-FFF2-40B4-BE49-F238E27FC236}">
                <a16:creationId xmlns:a16="http://schemas.microsoft.com/office/drawing/2014/main" id="{8B3D584D-65E1-A920-6243-2C8F37197949}"/>
              </a:ext>
            </a:extLst>
          </p:cNvPr>
          <p:cNvSpPr txBox="1">
            <a:spLocks/>
          </p:cNvSpPr>
          <p:nvPr/>
        </p:nvSpPr>
        <p:spPr>
          <a:xfrm>
            <a:off x="633291" y="5223039"/>
            <a:ext cx="4534606" cy="1245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800" dirty="0"/>
              <a:t>LLDPE</a:t>
            </a:r>
          </a:p>
          <a:p>
            <a:pPr marL="0" indent="0" algn="ctr">
              <a:buNone/>
            </a:pPr>
            <a:r>
              <a:rPr lang="it-IT" sz="2800" dirty="0"/>
              <a:t>from </a:t>
            </a:r>
            <a:r>
              <a:rPr lang="it-IT" sz="2800" dirty="0" err="1"/>
              <a:t>rotational</a:t>
            </a:r>
            <a:r>
              <a:rPr lang="it-IT" sz="2800" dirty="0"/>
              <a:t> </a:t>
            </a:r>
            <a:r>
              <a:rPr lang="it-IT" sz="2800" dirty="0" err="1"/>
              <a:t>molding</a:t>
            </a:r>
            <a:endParaRPr lang="it-IT" sz="28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14" name="Segnaposto contenuto 7">
            <a:extLst>
              <a:ext uri="{FF2B5EF4-FFF2-40B4-BE49-F238E27FC236}">
                <a16:creationId xmlns:a16="http://schemas.microsoft.com/office/drawing/2014/main" id="{9E01288A-D9A2-9DBE-7E49-132DE6059BBE}"/>
              </a:ext>
            </a:extLst>
          </p:cNvPr>
          <p:cNvSpPr txBox="1">
            <a:spLocks/>
          </p:cNvSpPr>
          <p:nvPr/>
        </p:nvSpPr>
        <p:spPr>
          <a:xfrm>
            <a:off x="6099326" y="5223039"/>
            <a:ext cx="4713060" cy="1106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800" dirty="0"/>
              <a:t>PE</a:t>
            </a:r>
          </a:p>
          <a:p>
            <a:pPr marL="0" indent="0" algn="ctr">
              <a:buNone/>
            </a:pPr>
            <a:r>
              <a:rPr lang="it-IT" sz="2800" dirty="0"/>
              <a:t>from </a:t>
            </a:r>
            <a:r>
              <a:rPr lang="it-IT" sz="2800" dirty="0" err="1"/>
              <a:t>other</a:t>
            </a:r>
            <a:r>
              <a:rPr lang="it-IT" sz="2800" dirty="0"/>
              <a:t> </a:t>
            </a:r>
            <a:r>
              <a:rPr lang="it-IT" sz="2800" dirty="0" err="1"/>
              <a:t>molding</a:t>
            </a:r>
            <a:r>
              <a:rPr lang="it-IT" sz="2800" dirty="0"/>
              <a:t> </a:t>
            </a:r>
            <a:r>
              <a:rPr lang="it-IT" sz="2800" dirty="0" err="1"/>
              <a:t>process</a:t>
            </a:r>
            <a:endParaRPr lang="it-IT" sz="2800" dirty="0"/>
          </a:p>
        </p:txBody>
      </p:sp>
      <p:sp>
        <p:nvSpPr>
          <p:cNvPr id="3" name="Titolo 3">
            <a:extLst>
              <a:ext uri="{FF2B5EF4-FFF2-40B4-BE49-F238E27FC236}">
                <a16:creationId xmlns:a16="http://schemas.microsoft.com/office/drawing/2014/main" id="{7313C609-6CD4-1FE1-7271-75F10657D293}"/>
              </a:ext>
            </a:extLst>
          </p:cNvPr>
          <p:cNvSpPr txBox="1">
            <a:spLocks/>
          </p:cNvSpPr>
          <p:nvPr/>
        </p:nvSpPr>
        <p:spPr>
          <a:xfrm>
            <a:off x="422097" y="389156"/>
            <a:ext cx="10586561" cy="12382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Post-consumer recycled source in</a:t>
            </a:r>
          </a:p>
          <a:p>
            <a:r>
              <a:rPr lang="en-US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Poliplast eco powders</a:t>
            </a:r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FC0DAB0-BD1D-1B10-FAC7-1134DEC6D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8907" y="2241298"/>
            <a:ext cx="2133898" cy="29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6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7" y="389157"/>
            <a:ext cx="10586561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Rotomoulding</a:t>
            </a:r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 </a:t>
            </a:r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recycled</a:t>
            </a:r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 PE</a:t>
            </a: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A7AA552-5219-6781-FE09-D6688A163A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0" r="-588"/>
          <a:stretch/>
        </p:blipFill>
        <p:spPr>
          <a:xfrm>
            <a:off x="435602" y="2798258"/>
            <a:ext cx="5910908" cy="1061452"/>
          </a:xfrm>
          <a:prstGeom prst="rect">
            <a:avLst/>
          </a:prstGeom>
        </p:spPr>
      </p:pic>
      <p:sp>
        <p:nvSpPr>
          <p:cNvPr id="19" name="Segnaposto contenuto 7">
            <a:extLst>
              <a:ext uri="{FF2B5EF4-FFF2-40B4-BE49-F238E27FC236}">
                <a16:creationId xmlns:a16="http://schemas.microsoft.com/office/drawing/2014/main" id="{893CEEB2-2FC5-0BCB-09B7-013763AA3E52}"/>
              </a:ext>
            </a:extLst>
          </p:cNvPr>
          <p:cNvSpPr txBox="1">
            <a:spLocks/>
          </p:cNvSpPr>
          <p:nvPr/>
        </p:nvSpPr>
        <p:spPr>
          <a:xfrm>
            <a:off x="6831091" y="2324515"/>
            <a:ext cx="4073178" cy="2056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SOURCE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rotomoulding</a:t>
            </a:r>
            <a:r>
              <a:rPr lang="en-US" dirty="0">
                <a:solidFill>
                  <a:srgbClr val="FF0000"/>
                </a:solidFill>
              </a:rPr>
              <a:t> waste</a:t>
            </a:r>
            <a:endParaRPr lang="it-IT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E2CD2BB-F955-15BC-8132-6E31929D74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1"/>
          <a:stretch/>
        </p:blipFill>
        <p:spPr>
          <a:xfrm>
            <a:off x="554063" y="4490452"/>
            <a:ext cx="3292272" cy="2151792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C2765E0-EF1C-1BE4-F365-8732A509FE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97" b="19608"/>
          <a:stretch/>
        </p:blipFill>
        <p:spPr>
          <a:xfrm>
            <a:off x="4525628" y="4464290"/>
            <a:ext cx="3061571" cy="220411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CD11AD8-0639-F77B-2BFB-B048C66C88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995" b="11057"/>
          <a:stretch/>
        </p:blipFill>
        <p:spPr>
          <a:xfrm>
            <a:off x="8383548" y="4464290"/>
            <a:ext cx="2345782" cy="2256439"/>
          </a:xfrm>
          <a:prstGeom prst="rect">
            <a:avLst/>
          </a:prstGeom>
        </p:spPr>
      </p:pic>
      <p:pic>
        <p:nvPicPr>
          <p:cNvPr id="4" name="Immagine 1">
            <a:extLst>
              <a:ext uri="{FF2B5EF4-FFF2-40B4-BE49-F238E27FC236}">
                <a16:creationId xmlns:a16="http://schemas.microsoft.com/office/drawing/2014/main" id="{E09AB550-60B8-2C6A-FC77-A9F985BF99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FD0C8CDC-9B7B-EA5E-17E4-B16FFE1FB2D0}"/>
              </a:ext>
            </a:extLst>
          </p:cNvPr>
          <p:cNvSpPr txBox="1">
            <a:spLocks/>
          </p:cNvSpPr>
          <p:nvPr/>
        </p:nvSpPr>
        <p:spPr>
          <a:xfrm>
            <a:off x="1134966" y="4025819"/>
            <a:ext cx="2522635" cy="55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rotomoulding</a:t>
            </a:r>
            <a:r>
              <a:rPr lang="it-IT" dirty="0"/>
              <a:t> </a:t>
            </a:r>
            <a:r>
              <a:rPr lang="it-IT" dirty="0" err="1"/>
              <a:t>scrap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11" name="Segnaposto contenuto 7">
            <a:extLst>
              <a:ext uri="{FF2B5EF4-FFF2-40B4-BE49-F238E27FC236}">
                <a16:creationId xmlns:a16="http://schemas.microsoft.com/office/drawing/2014/main" id="{68EFF9A1-6D92-F289-E993-94567DED2A20}"/>
              </a:ext>
            </a:extLst>
          </p:cNvPr>
          <p:cNvSpPr txBox="1">
            <a:spLocks/>
          </p:cNvSpPr>
          <p:nvPr/>
        </p:nvSpPr>
        <p:spPr>
          <a:xfrm>
            <a:off x="5552638" y="4026898"/>
            <a:ext cx="2039695" cy="55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grinding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12" name="Segnaposto contenuto 7">
            <a:extLst>
              <a:ext uri="{FF2B5EF4-FFF2-40B4-BE49-F238E27FC236}">
                <a16:creationId xmlns:a16="http://schemas.microsoft.com/office/drawing/2014/main" id="{62D4DEBF-4B79-8017-C8C4-D081BBF88596}"/>
              </a:ext>
            </a:extLst>
          </p:cNvPr>
          <p:cNvSpPr txBox="1">
            <a:spLocks/>
          </p:cNvSpPr>
          <p:nvPr/>
        </p:nvSpPr>
        <p:spPr>
          <a:xfrm>
            <a:off x="8389799" y="3988987"/>
            <a:ext cx="2785084" cy="55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extrusion</a:t>
            </a:r>
            <a:r>
              <a:rPr lang="it-IT" dirty="0"/>
              <a:t> and </a:t>
            </a:r>
            <a:r>
              <a:rPr lang="it-IT" dirty="0" err="1"/>
              <a:t>filtration</a:t>
            </a:r>
            <a:endParaRPr lang="it-IT" dirty="0"/>
          </a:p>
        </p:txBody>
      </p:sp>
      <p:sp>
        <p:nvSpPr>
          <p:cNvPr id="2" name="Segnaposto contenuto 7">
            <a:extLst>
              <a:ext uri="{FF2B5EF4-FFF2-40B4-BE49-F238E27FC236}">
                <a16:creationId xmlns:a16="http://schemas.microsoft.com/office/drawing/2014/main" id="{43786225-6524-F91F-C4FE-2B84B8C6CAEA}"/>
              </a:ext>
            </a:extLst>
          </p:cNvPr>
          <p:cNvSpPr txBox="1">
            <a:spLocks/>
          </p:cNvSpPr>
          <p:nvPr/>
        </p:nvSpPr>
        <p:spPr>
          <a:xfrm>
            <a:off x="748488" y="1859627"/>
            <a:ext cx="5285137" cy="4739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800" dirty="0"/>
              <a:t>98% RECYCLED MATERIAL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E14903C-EE83-B721-E0EE-F755404E65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0884" y="304566"/>
            <a:ext cx="1468358" cy="118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0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  <p:bldP spid="11" grpId="0"/>
      <p:bldP spid="12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7" y="389157"/>
            <a:ext cx="10586561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Rotomoulding</a:t>
            </a:r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 </a:t>
            </a:r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recycled</a:t>
            </a:r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 PE</a:t>
            </a: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magine 1">
            <a:extLst>
              <a:ext uri="{FF2B5EF4-FFF2-40B4-BE49-F238E27FC236}">
                <a16:creationId xmlns:a16="http://schemas.microsoft.com/office/drawing/2014/main" id="{E09AB550-60B8-2C6A-FC77-A9F985BF9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Segnaposto contenuto 7">
            <a:extLst>
              <a:ext uri="{FF2B5EF4-FFF2-40B4-BE49-F238E27FC236}">
                <a16:creationId xmlns:a16="http://schemas.microsoft.com/office/drawing/2014/main" id="{68EFF9A1-6D92-F289-E993-94567DED2A20}"/>
              </a:ext>
            </a:extLst>
          </p:cNvPr>
          <p:cNvSpPr txBox="1">
            <a:spLocks/>
          </p:cNvSpPr>
          <p:nvPr/>
        </p:nvSpPr>
        <p:spPr>
          <a:xfrm>
            <a:off x="7038833" y="4731964"/>
            <a:ext cx="3203955" cy="1142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err="1">
                <a:solidFill>
                  <a:schemeClr val="accent2">
                    <a:lumMod val="75000"/>
                  </a:schemeClr>
                </a:solidFill>
              </a:rPr>
              <a:t>material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2">
                    <a:lumMod val="75000"/>
                  </a:schemeClr>
                </a:solidFill>
              </a:rPr>
              <a:t>availability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2">
                    <a:lumMod val="75000"/>
                  </a:schemeClr>
                </a:solidFill>
              </a:rPr>
              <a:t>based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 on customer </a:t>
            </a:r>
            <a:r>
              <a:rPr lang="it-IT" dirty="0" err="1">
                <a:solidFill>
                  <a:schemeClr val="accent2">
                    <a:lumMod val="75000"/>
                  </a:schemeClr>
                </a:solidFill>
              </a:rPr>
              <a:t>collection</a:t>
            </a:r>
            <a:endParaRPr lang="it-IT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Segnaposto contenuto 7">
            <a:extLst>
              <a:ext uri="{FF2B5EF4-FFF2-40B4-BE49-F238E27FC236}">
                <a16:creationId xmlns:a16="http://schemas.microsoft.com/office/drawing/2014/main" id="{62D4DEBF-4B79-8017-C8C4-D081BBF88596}"/>
              </a:ext>
            </a:extLst>
          </p:cNvPr>
          <p:cNvSpPr txBox="1">
            <a:spLocks/>
          </p:cNvSpPr>
          <p:nvPr/>
        </p:nvSpPr>
        <p:spPr>
          <a:xfrm>
            <a:off x="7038833" y="5637033"/>
            <a:ext cx="3955584" cy="474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limited colors, available mainly in black</a:t>
            </a:r>
            <a:endParaRPr lang="it-IT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Segnaposto contenuto 7">
            <a:extLst>
              <a:ext uri="{FF2B5EF4-FFF2-40B4-BE49-F238E27FC236}">
                <a16:creationId xmlns:a16="http://schemas.microsoft.com/office/drawing/2014/main" id="{6D433FBA-6844-14BD-B02C-F98D8E39391B}"/>
              </a:ext>
            </a:extLst>
          </p:cNvPr>
          <p:cNvSpPr txBox="1">
            <a:spLocks/>
          </p:cNvSpPr>
          <p:nvPr/>
        </p:nvSpPr>
        <p:spPr>
          <a:xfrm>
            <a:off x="999236" y="4731964"/>
            <a:ext cx="2919278" cy="5516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high %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recycled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material</a:t>
            </a:r>
            <a:endParaRPr lang="it-IT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Segnaposto contenuto 7">
            <a:extLst>
              <a:ext uri="{FF2B5EF4-FFF2-40B4-BE49-F238E27FC236}">
                <a16:creationId xmlns:a16="http://schemas.microsoft.com/office/drawing/2014/main" id="{B9810B67-2E0F-26A6-2F93-2E8A83C4A498}"/>
              </a:ext>
            </a:extLst>
          </p:cNvPr>
          <p:cNvSpPr txBox="1">
            <a:spLocks/>
          </p:cNvSpPr>
          <p:nvPr/>
        </p:nvSpPr>
        <p:spPr>
          <a:xfrm>
            <a:off x="748488" y="1859627"/>
            <a:ext cx="5285137" cy="4739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800" dirty="0"/>
              <a:t>98% RECYCLED MATERIAL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contenuto 7">
            <a:extLst>
              <a:ext uri="{FF2B5EF4-FFF2-40B4-BE49-F238E27FC236}">
                <a16:creationId xmlns:a16="http://schemas.microsoft.com/office/drawing/2014/main" id="{8E13DD42-C2E7-5FA1-4571-F9FFC58046E0}"/>
              </a:ext>
            </a:extLst>
          </p:cNvPr>
          <p:cNvSpPr txBox="1">
            <a:spLocks/>
          </p:cNvSpPr>
          <p:nvPr/>
        </p:nvSpPr>
        <p:spPr>
          <a:xfrm>
            <a:off x="999236" y="5637033"/>
            <a:ext cx="3955584" cy="474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composed only of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rotomoulded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PE</a:t>
            </a:r>
            <a:endParaRPr lang="it-IT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5C657F9-3CEA-36EC-A432-DB9EA7CB82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0" r="-588"/>
          <a:stretch/>
        </p:blipFill>
        <p:spPr>
          <a:xfrm>
            <a:off x="435602" y="2798258"/>
            <a:ext cx="5910908" cy="106145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A263593-0BEF-C07E-D64D-F372D80CE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0884" y="304566"/>
            <a:ext cx="1468358" cy="118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53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" grpId="0"/>
      <p:bldP spid="9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8" y="389157"/>
            <a:ext cx="10779302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New ECO PE</a:t>
            </a: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Immagine 1">
            <a:extLst>
              <a:ext uri="{FF2B5EF4-FFF2-40B4-BE49-F238E27FC236}">
                <a16:creationId xmlns:a16="http://schemas.microsoft.com/office/drawing/2014/main" id="{70D313DD-EDC4-89F6-3289-CE2EAC705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Segnaposto contenuto 7">
            <a:extLst>
              <a:ext uri="{FF2B5EF4-FFF2-40B4-BE49-F238E27FC236}">
                <a16:creationId xmlns:a16="http://schemas.microsoft.com/office/drawing/2014/main" id="{DE6F3602-5CC1-B71E-2036-39245C92176F}"/>
              </a:ext>
            </a:extLst>
          </p:cNvPr>
          <p:cNvSpPr txBox="1">
            <a:spLocks/>
          </p:cNvSpPr>
          <p:nvPr/>
        </p:nvSpPr>
        <p:spPr>
          <a:xfrm>
            <a:off x="6748783" y="2819255"/>
            <a:ext cx="3349286" cy="55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/>
              <a:t>good supply chain</a:t>
            </a:r>
          </a:p>
        </p:txBody>
      </p:sp>
      <p:sp>
        <p:nvSpPr>
          <p:cNvPr id="4" name="Segnaposto contenuto 7">
            <a:extLst>
              <a:ext uri="{FF2B5EF4-FFF2-40B4-BE49-F238E27FC236}">
                <a16:creationId xmlns:a16="http://schemas.microsoft.com/office/drawing/2014/main" id="{84381ED2-8017-0BFA-2252-942AB2564BCA}"/>
              </a:ext>
            </a:extLst>
          </p:cNvPr>
          <p:cNvSpPr txBox="1">
            <a:spLocks/>
          </p:cNvSpPr>
          <p:nvPr/>
        </p:nvSpPr>
        <p:spPr>
          <a:xfrm>
            <a:off x="3985789" y="1817706"/>
            <a:ext cx="4220421" cy="55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400" dirty="0"/>
              <a:t>OUR FOCUS:</a:t>
            </a:r>
          </a:p>
        </p:txBody>
      </p:sp>
      <p:sp>
        <p:nvSpPr>
          <p:cNvPr id="7" name="Segnaposto contenuto 7">
            <a:extLst>
              <a:ext uri="{FF2B5EF4-FFF2-40B4-BE49-F238E27FC236}">
                <a16:creationId xmlns:a16="http://schemas.microsoft.com/office/drawing/2014/main" id="{7435E3B7-42E7-089A-5DBA-E4ED314E5F63}"/>
              </a:ext>
            </a:extLst>
          </p:cNvPr>
          <p:cNvSpPr txBox="1">
            <a:spLocks/>
          </p:cNvSpPr>
          <p:nvPr/>
        </p:nvSpPr>
        <p:spPr>
          <a:xfrm>
            <a:off x="6708463" y="4059950"/>
            <a:ext cx="4347872" cy="55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 err="1"/>
              <a:t>many</a:t>
            </a:r>
            <a:r>
              <a:rPr lang="it-IT" sz="2400" dirty="0"/>
              <a:t> colors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4F20630E-AC47-4673-D199-0EC6B2EA61D1}"/>
              </a:ext>
            </a:extLst>
          </p:cNvPr>
          <p:cNvSpPr txBox="1">
            <a:spLocks/>
          </p:cNvSpPr>
          <p:nvPr/>
        </p:nvSpPr>
        <p:spPr>
          <a:xfrm>
            <a:off x="6748783" y="5300645"/>
            <a:ext cx="4347872" cy="55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/>
              <a:t>certified products</a:t>
            </a:r>
          </a:p>
        </p:txBody>
      </p:sp>
      <p:sp>
        <p:nvSpPr>
          <p:cNvPr id="9" name="Segnaposto contenuto 7">
            <a:extLst>
              <a:ext uri="{FF2B5EF4-FFF2-40B4-BE49-F238E27FC236}">
                <a16:creationId xmlns:a16="http://schemas.microsoft.com/office/drawing/2014/main" id="{9E993B30-C8C9-50DA-497B-65CEFE3847B3}"/>
              </a:ext>
            </a:extLst>
          </p:cNvPr>
          <p:cNvSpPr txBox="1">
            <a:spLocks/>
          </p:cNvSpPr>
          <p:nvPr/>
        </p:nvSpPr>
        <p:spPr>
          <a:xfrm>
            <a:off x="856567" y="4059950"/>
            <a:ext cx="5525572" cy="5516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new applications for recycled products</a:t>
            </a:r>
            <a:endParaRPr lang="it-IT" sz="2400" dirty="0"/>
          </a:p>
        </p:txBody>
      </p:sp>
      <p:sp>
        <p:nvSpPr>
          <p:cNvPr id="10" name="Segnaposto contenuto 7">
            <a:extLst>
              <a:ext uri="{FF2B5EF4-FFF2-40B4-BE49-F238E27FC236}">
                <a16:creationId xmlns:a16="http://schemas.microsoft.com/office/drawing/2014/main" id="{D28C1C7A-70A2-B072-DD43-62ABBBFEB461}"/>
              </a:ext>
            </a:extLst>
          </p:cNvPr>
          <p:cNvSpPr txBox="1">
            <a:spLocks/>
          </p:cNvSpPr>
          <p:nvPr/>
        </p:nvSpPr>
        <p:spPr>
          <a:xfrm>
            <a:off x="856567" y="5300645"/>
            <a:ext cx="4347872" cy="55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 err="1"/>
              <a:t>various</a:t>
            </a:r>
            <a:r>
              <a:rPr lang="it-IT" sz="2400" dirty="0"/>
              <a:t> % of </a:t>
            </a:r>
            <a:r>
              <a:rPr lang="it-IT" sz="2400" dirty="0" err="1"/>
              <a:t>recycled</a:t>
            </a:r>
            <a:r>
              <a:rPr lang="it-IT" sz="2400" dirty="0"/>
              <a:t> </a:t>
            </a:r>
            <a:r>
              <a:rPr lang="it-IT" sz="2400" dirty="0" err="1"/>
              <a:t>material</a:t>
            </a:r>
            <a:endParaRPr lang="it-IT" sz="2400" dirty="0"/>
          </a:p>
        </p:txBody>
      </p:sp>
      <p:sp>
        <p:nvSpPr>
          <p:cNvPr id="11" name="Segnaposto contenuto 7">
            <a:extLst>
              <a:ext uri="{FF2B5EF4-FFF2-40B4-BE49-F238E27FC236}">
                <a16:creationId xmlns:a16="http://schemas.microsoft.com/office/drawing/2014/main" id="{7A79F2E8-3C10-F309-AC2D-10903A8C09EB}"/>
              </a:ext>
            </a:extLst>
          </p:cNvPr>
          <p:cNvSpPr txBox="1">
            <a:spLocks/>
          </p:cNvSpPr>
          <p:nvPr/>
        </p:nvSpPr>
        <p:spPr>
          <a:xfrm>
            <a:off x="856567" y="2840286"/>
            <a:ext cx="4347872" cy="1274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different source of recycled material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64624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4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8" y="389157"/>
            <a:ext cx="10779302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New ECO PE</a:t>
            </a: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1026" name="Picture 2" descr="Pacciamatura: a cosa serve e quali sono i vantaggi">
            <a:extLst>
              <a:ext uri="{FF2B5EF4-FFF2-40B4-BE49-F238E27FC236}">
                <a16:creationId xmlns:a16="http://schemas.microsoft.com/office/drawing/2014/main" id="{965694E1-463B-BE91-892D-AFFDF7C9D6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2" t="9660" r="8979" b="7230"/>
          <a:stretch/>
        </p:blipFill>
        <p:spPr bwMode="auto">
          <a:xfrm>
            <a:off x="422098" y="1429468"/>
            <a:ext cx="5136116" cy="343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conomia circolare e rifiuti agricoli, il progetto Polieco in Sardegna">
            <a:extLst>
              <a:ext uri="{FF2B5EF4-FFF2-40B4-BE49-F238E27FC236}">
                <a16:creationId xmlns:a16="http://schemas.microsoft.com/office/drawing/2014/main" id="{87849483-0D95-FCC4-0E23-4AF84E875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1" t="20316" r="34268"/>
          <a:stretch/>
        </p:blipFill>
        <p:spPr bwMode="auto">
          <a:xfrm>
            <a:off x="5851142" y="1418818"/>
            <a:ext cx="5286365" cy="343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1">
            <a:extLst>
              <a:ext uri="{FF2B5EF4-FFF2-40B4-BE49-F238E27FC236}">
                <a16:creationId xmlns:a16="http://schemas.microsoft.com/office/drawing/2014/main" id="{70D313DD-EDC4-89F6-3289-CE2EAC705F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Segnaposto contenuto 7">
            <a:extLst>
              <a:ext uri="{FF2B5EF4-FFF2-40B4-BE49-F238E27FC236}">
                <a16:creationId xmlns:a16="http://schemas.microsoft.com/office/drawing/2014/main" id="{DE6F3602-5CC1-B71E-2036-39245C92176F}"/>
              </a:ext>
            </a:extLst>
          </p:cNvPr>
          <p:cNvSpPr txBox="1">
            <a:spLocks/>
          </p:cNvSpPr>
          <p:nvPr/>
        </p:nvSpPr>
        <p:spPr>
          <a:xfrm>
            <a:off x="7763364" y="5144881"/>
            <a:ext cx="2039695" cy="55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waste</a:t>
            </a:r>
            <a:r>
              <a:rPr lang="it-IT" dirty="0"/>
              <a:t> recovery</a:t>
            </a:r>
          </a:p>
        </p:txBody>
      </p:sp>
      <p:sp>
        <p:nvSpPr>
          <p:cNvPr id="4" name="Segnaposto contenuto 7">
            <a:extLst>
              <a:ext uri="{FF2B5EF4-FFF2-40B4-BE49-F238E27FC236}">
                <a16:creationId xmlns:a16="http://schemas.microsoft.com/office/drawing/2014/main" id="{84381ED2-8017-0BFA-2252-942AB2564BCA}"/>
              </a:ext>
            </a:extLst>
          </p:cNvPr>
          <p:cNvSpPr txBox="1">
            <a:spLocks/>
          </p:cNvSpPr>
          <p:nvPr/>
        </p:nvSpPr>
        <p:spPr>
          <a:xfrm>
            <a:off x="2516716" y="5173613"/>
            <a:ext cx="4220421" cy="55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/>
              <a:t>LLDPE film</a:t>
            </a:r>
          </a:p>
        </p:txBody>
      </p:sp>
      <p:sp>
        <p:nvSpPr>
          <p:cNvPr id="17" name="Segnaposto contenuto 7">
            <a:extLst>
              <a:ext uri="{FF2B5EF4-FFF2-40B4-BE49-F238E27FC236}">
                <a16:creationId xmlns:a16="http://schemas.microsoft.com/office/drawing/2014/main" id="{B31CE803-5962-DBE1-0E97-72B8E4665082}"/>
              </a:ext>
            </a:extLst>
          </p:cNvPr>
          <p:cNvSpPr txBox="1">
            <a:spLocks/>
          </p:cNvSpPr>
          <p:nvPr/>
        </p:nvSpPr>
        <p:spPr>
          <a:xfrm>
            <a:off x="6163640" y="5542849"/>
            <a:ext cx="2039695" cy="55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Also</a:t>
            </a:r>
            <a:r>
              <a:rPr lang="it-IT" dirty="0"/>
              <a:t> </a:t>
            </a:r>
            <a:r>
              <a:rPr lang="it-IT" dirty="0" err="1"/>
              <a:t>collected</a:t>
            </a:r>
            <a:r>
              <a:rPr lang="it-IT" dirty="0"/>
              <a:t> by:</a:t>
            </a: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66EF419F-038F-6241-088F-0F4DCB426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299" y="6134851"/>
            <a:ext cx="1771488" cy="55169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</p:pic>
      <p:pic>
        <p:nvPicPr>
          <p:cNvPr id="1030" name="Picture 6" descr="PolieCo">
            <a:extLst>
              <a:ext uri="{FF2B5EF4-FFF2-40B4-BE49-F238E27FC236}">
                <a16:creationId xmlns:a16="http://schemas.microsoft.com/office/drawing/2014/main" id="{D652F4DB-EA5A-9723-6A0E-3034CBD89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915" y="6038516"/>
            <a:ext cx="1772290" cy="74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88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4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8" y="389157"/>
            <a:ext cx="10779302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New ECO PE</a:t>
            </a: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Immagine 1">
            <a:extLst>
              <a:ext uri="{FF2B5EF4-FFF2-40B4-BE49-F238E27FC236}">
                <a16:creationId xmlns:a16="http://schemas.microsoft.com/office/drawing/2014/main" id="{70D313DD-EDC4-89F6-3289-CE2EAC705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Segnaposto contenuto 7">
            <a:extLst>
              <a:ext uri="{FF2B5EF4-FFF2-40B4-BE49-F238E27FC236}">
                <a16:creationId xmlns:a16="http://schemas.microsoft.com/office/drawing/2014/main" id="{FAE08A58-186C-FF3A-34CB-1493A4F27B66}"/>
              </a:ext>
            </a:extLst>
          </p:cNvPr>
          <p:cNvSpPr txBox="1">
            <a:spLocks/>
          </p:cNvSpPr>
          <p:nvPr/>
        </p:nvSpPr>
        <p:spPr>
          <a:xfrm>
            <a:off x="1903616" y="5135617"/>
            <a:ext cx="3314905" cy="55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selection</a:t>
            </a:r>
            <a:endParaRPr lang="it-IT" dirty="0"/>
          </a:p>
        </p:txBody>
      </p:sp>
      <p:sp>
        <p:nvSpPr>
          <p:cNvPr id="9" name="Segnaposto contenuto 7">
            <a:extLst>
              <a:ext uri="{FF2B5EF4-FFF2-40B4-BE49-F238E27FC236}">
                <a16:creationId xmlns:a16="http://schemas.microsoft.com/office/drawing/2014/main" id="{806FA3D7-4218-F6CD-FBD5-12CCDE5959DE}"/>
              </a:ext>
            </a:extLst>
          </p:cNvPr>
          <p:cNvSpPr txBox="1">
            <a:spLocks/>
          </p:cNvSpPr>
          <p:nvPr/>
        </p:nvSpPr>
        <p:spPr>
          <a:xfrm>
            <a:off x="8089380" y="5135617"/>
            <a:ext cx="2039695" cy="43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grinding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4C81C710-376A-3E3F-1F6C-F66502A44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961" y="1421059"/>
            <a:ext cx="5139971" cy="3426647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4D01E6BB-B33E-7C61-925D-711393E1C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0890" y="1421059"/>
            <a:ext cx="5044614" cy="3426648"/>
          </a:xfrm>
          <a:prstGeom prst="rect">
            <a:avLst/>
          </a:prstGeom>
        </p:spPr>
      </p:pic>
      <p:sp>
        <p:nvSpPr>
          <p:cNvPr id="29" name="Segnaposto contenuto 7">
            <a:extLst>
              <a:ext uri="{FF2B5EF4-FFF2-40B4-BE49-F238E27FC236}">
                <a16:creationId xmlns:a16="http://schemas.microsoft.com/office/drawing/2014/main" id="{EBE3B36A-5084-0FE8-E5B7-B720879B0428}"/>
              </a:ext>
            </a:extLst>
          </p:cNvPr>
          <p:cNvSpPr txBox="1">
            <a:spLocks/>
          </p:cNvSpPr>
          <p:nvPr/>
        </p:nvSpPr>
        <p:spPr>
          <a:xfrm>
            <a:off x="1701242" y="5806463"/>
            <a:ext cx="4512007" cy="1051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separation</a:t>
            </a:r>
            <a:r>
              <a:rPr lang="it-IT" dirty="0"/>
              <a:t> by color</a:t>
            </a:r>
          </a:p>
          <a:p>
            <a:pPr marL="0" indent="0">
              <a:buNone/>
            </a:pPr>
            <a:r>
              <a:rPr lang="it-IT" dirty="0" err="1"/>
              <a:t>material</a:t>
            </a:r>
            <a:r>
              <a:rPr lang="it-IT" dirty="0"/>
              <a:t> </a:t>
            </a:r>
            <a:r>
              <a:rPr lang="it-IT" dirty="0" err="1"/>
              <a:t>selection</a:t>
            </a:r>
            <a:endParaRPr lang="it-IT" dirty="0"/>
          </a:p>
        </p:txBody>
      </p:sp>
      <p:sp>
        <p:nvSpPr>
          <p:cNvPr id="30" name="Segnaposto contenuto 7">
            <a:extLst>
              <a:ext uri="{FF2B5EF4-FFF2-40B4-BE49-F238E27FC236}">
                <a16:creationId xmlns:a16="http://schemas.microsoft.com/office/drawing/2014/main" id="{41F0BF3A-0A55-6A59-73A8-828FBDBB2027}"/>
              </a:ext>
            </a:extLst>
          </p:cNvPr>
          <p:cNvSpPr txBox="1">
            <a:spLocks/>
          </p:cNvSpPr>
          <p:nvPr/>
        </p:nvSpPr>
        <p:spPr>
          <a:xfrm>
            <a:off x="7293264" y="5894626"/>
            <a:ext cx="4512007" cy="1051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reduction</a:t>
            </a:r>
            <a:r>
              <a:rPr lang="it-IT" dirty="0"/>
              <a:t> </a:t>
            </a:r>
            <a:r>
              <a:rPr lang="it-IT" dirty="0" err="1"/>
              <a:t>into</a:t>
            </a:r>
            <a:r>
              <a:rPr lang="it-IT" dirty="0"/>
              <a:t> small parts</a:t>
            </a:r>
          </a:p>
        </p:txBody>
      </p:sp>
    </p:spTree>
    <p:extLst>
      <p:ext uri="{BB962C8B-B14F-4D97-AF65-F5344CB8AC3E}">
        <p14:creationId xmlns:p14="http://schemas.microsoft.com/office/powerpoint/2010/main" val="107815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8" y="389157"/>
            <a:ext cx="10779302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New ECO PE</a:t>
            </a: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Immagine 1">
            <a:extLst>
              <a:ext uri="{FF2B5EF4-FFF2-40B4-BE49-F238E27FC236}">
                <a16:creationId xmlns:a16="http://schemas.microsoft.com/office/drawing/2014/main" id="{70D313DD-EDC4-89F6-3289-CE2EAC705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Segnaposto contenuto 7">
            <a:extLst>
              <a:ext uri="{FF2B5EF4-FFF2-40B4-BE49-F238E27FC236}">
                <a16:creationId xmlns:a16="http://schemas.microsoft.com/office/drawing/2014/main" id="{ABFE5C8B-AA2A-EBD5-5970-4FB4961D2543}"/>
              </a:ext>
            </a:extLst>
          </p:cNvPr>
          <p:cNvSpPr txBox="1">
            <a:spLocks/>
          </p:cNvSpPr>
          <p:nvPr/>
        </p:nvSpPr>
        <p:spPr>
          <a:xfrm>
            <a:off x="2422191" y="5232745"/>
            <a:ext cx="2039695" cy="398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washing</a:t>
            </a:r>
            <a:r>
              <a:rPr lang="it-IT" dirty="0"/>
              <a:t>	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12" name="Segnaposto contenuto 7">
            <a:extLst>
              <a:ext uri="{FF2B5EF4-FFF2-40B4-BE49-F238E27FC236}">
                <a16:creationId xmlns:a16="http://schemas.microsoft.com/office/drawing/2014/main" id="{65F1DCE8-BB2C-AB4B-5F60-8A32C820F150}"/>
              </a:ext>
            </a:extLst>
          </p:cNvPr>
          <p:cNvSpPr txBox="1">
            <a:spLocks/>
          </p:cNvSpPr>
          <p:nvPr/>
        </p:nvSpPr>
        <p:spPr>
          <a:xfrm>
            <a:off x="8569331" y="5107639"/>
            <a:ext cx="2039695" cy="424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drying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8FB6E000-E9EC-8FB6-8CAF-38D0B8900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8325" y="1420752"/>
            <a:ext cx="5127292" cy="3418195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0D2F290-B8B0-1657-3855-66CD6EEEA8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174" y="1420752"/>
            <a:ext cx="5143500" cy="3429000"/>
          </a:xfrm>
          <a:prstGeom prst="rect">
            <a:avLst/>
          </a:prstGeom>
        </p:spPr>
      </p:pic>
      <p:sp>
        <p:nvSpPr>
          <p:cNvPr id="17" name="Segnaposto contenuto 7">
            <a:extLst>
              <a:ext uri="{FF2B5EF4-FFF2-40B4-BE49-F238E27FC236}">
                <a16:creationId xmlns:a16="http://schemas.microsoft.com/office/drawing/2014/main" id="{AC6E7B1A-A425-4FF2-A894-681AF3CED535}"/>
              </a:ext>
            </a:extLst>
          </p:cNvPr>
          <p:cNvSpPr txBox="1">
            <a:spLocks/>
          </p:cNvSpPr>
          <p:nvPr/>
        </p:nvSpPr>
        <p:spPr>
          <a:xfrm>
            <a:off x="1701242" y="5806463"/>
            <a:ext cx="4512007" cy="1051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reduced</a:t>
            </a:r>
            <a:r>
              <a:rPr lang="it-IT" dirty="0"/>
              <a:t> water </a:t>
            </a:r>
            <a:r>
              <a:rPr lang="it-IT" dirty="0" err="1"/>
              <a:t>consumption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water-</a:t>
            </a:r>
            <a:r>
              <a:rPr lang="it-IT" dirty="0" err="1"/>
              <a:t>purifying</a:t>
            </a:r>
            <a:r>
              <a:rPr lang="it-IT" dirty="0"/>
              <a:t> </a:t>
            </a:r>
            <a:r>
              <a:rPr lang="it-IT" dirty="0" err="1"/>
              <a:t>plant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19" name="Segnaposto contenuto 7">
            <a:extLst>
              <a:ext uri="{FF2B5EF4-FFF2-40B4-BE49-F238E27FC236}">
                <a16:creationId xmlns:a16="http://schemas.microsoft.com/office/drawing/2014/main" id="{D74FDF21-7CFB-005B-3150-CA9A51D7C590}"/>
              </a:ext>
            </a:extLst>
          </p:cNvPr>
          <p:cNvSpPr txBox="1">
            <a:spLocks/>
          </p:cNvSpPr>
          <p:nvPr/>
        </p:nvSpPr>
        <p:spPr>
          <a:xfrm>
            <a:off x="6873480" y="5738327"/>
            <a:ext cx="4724471" cy="1051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minimum humidity for better extrusion process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3587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7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8" y="389157"/>
            <a:ext cx="10779302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New ECO PE</a:t>
            </a: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Immagine 1">
            <a:extLst>
              <a:ext uri="{FF2B5EF4-FFF2-40B4-BE49-F238E27FC236}">
                <a16:creationId xmlns:a16="http://schemas.microsoft.com/office/drawing/2014/main" id="{70D313DD-EDC4-89F6-3289-CE2EAC705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Segnaposto contenuto 7">
            <a:extLst>
              <a:ext uri="{FF2B5EF4-FFF2-40B4-BE49-F238E27FC236}">
                <a16:creationId xmlns:a16="http://schemas.microsoft.com/office/drawing/2014/main" id="{ABFE5C8B-AA2A-EBD5-5970-4FB4961D2543}"/>
              </a:ext>
            </a:extLst>
          </p:cNvPr>
          <p:cNvSpPr txBox="1">
            <a:spLocks/>
          </p:cNvSpPr>
          <p:nvPr/>
        </p:nvSpPr>
        <p:spPr>
          <a:xfrm>
            <a:off x="1724668" y="4995203"/>
            <a:ext cx="3208989" cy="398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Extrusion</a:t>
            </a:r>
            <a:r>
              <a:rPr lang="it-IT" dirty="0"/>
              <a:t> and </a:t>
            </a:r>
            <a:r>
              <a:rPr lang="it-IT" dirty="0" err="1"/>
              <a:t>filtration</a:t>
            </a:r>
            <a:r>
              <a:rPr lang="it-IT" dirty="0"/>
              <a:t>	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12" name="Segnaposto contenuto 7">
            <a:extLst>
              <a:ext uri="{FF2B5EF4-FFF2-40B4-BE49-F238E27FC236}">
                <a16:creationId xmlns:a16="http://schemas.microsoft.com/office/drawing/2014/main" id="{65F1DCE8-BB2C-AB4B-5F60-8A32C820F150}"/>
              </a:ext>
            </a:extLst>
          </p:cNvPr>
          <p:cNvSpPr txBox="1">
            <a:spLocks/>
          </p:cNvSpPr>
          <p:nvPr/>
        </p:nvSpPr>
        <p:spPr>
          <a:xfrm>
            <a:off x="7845431" y="4982413"/>
            <a:ext cx="2039695" cy="424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granule</a:t>
            </a:r>
            <a:r>
              <a:rPr lang="it-IT" dirty="0"/>
              <a:t> mixing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BE79114-F41E-9DE4-561A-CE516C95C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708" y="1421059"/>
            <a:ext cx="5143500" cy="34290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F4855EA-4B16-D72A-5184-2119ED0DAF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5758" y="1421059"/>
            <a:ext cx="5143498" cy="3428999"/>
          </a:xfrm>
          <a:prstGeom prst="rect">
            <a:avLst/>
          </a:prstGeom>
        </p:spPr>
      </p:pic>
      <p:sp>
        <p:nvSpPr>
          <p:cNvPr id="14" name="Segnaposto contenuto 7">
            <a:extLst>
              <a:ext uri="{FF2B5EF4-FFF2-40B4-BE49-F238E27FC236}">
                <a16:creationId xmlns:a16="http://schemas.microsoft.com/office/drawing/2014/main" id="{3A071B65-9635-9F09-1A1E-FAAA5FD34BA5}"/>
              </a:ext>
            </a:extLst>
          </p:cNvPr>
          <p:cNvSpPr txBox="1">
            <a:spLocks/>
          </p:cNvSpPr>
          <p:nvPr/>
        </p:nvSpPr>
        <p:spPr>
          <a:xfrm>
            <a:off x="1583993" y="5738327"/>
            <a:ext cx="4512007" cy="1051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melt</a:t>
            </a:r>
            <a:r>
              <a:rPr lang="it-IT" dirty="0"/>
              <a:t> </a:t>
            </a:r>
            <a:r>
              <a:rPr lang="it-IT" dirty="0" err="1"/>
              <a:t>filtration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80 </a:t>
            </a:r>
            <a:r>
              <a:rPr lang="it-IT" dirty="0" err="1"/>
              <a:t>microns</a:t>
            </a:r>
            <a:endParaRPr lang="it-IT" dirty="0"/>
          </a:p>
        </p:txBody>
      </p:sp>
      <p:sp>
        <p:nvSpPr>
          <p:cNvPr id="15" name="Segnaposto contenuto 7">
            <a:extLst>
              <a:ext uri="{FF2B5EF4-FFF2-40B4-BE49-F238E27FC236}">
                <a16:creationId xmlns:a16="http://schemas.microsoft.com/office/drawing/2014/main" id="{B6F17490-9F57-9359-40C6-461DF8F19D85}"/>
              </a:ext>
            </a:extLst>
          </p:cNvPr>
          <p:cNvSpPr txBox="1">
            <a:spLocks/>
          </p:cNvSpPr>
          <p:nvPr/>
        </p:nvSpPr>
        <p:spPr>
          <a:xfrm>
            <a:off x="7597380" y="5611457"/>
            <a:ext cx="4512007" cy="1051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homogeneous</a:t>
            </a:r>
            <a:r>
              <a:rPr lang="it-IT" dirty="0"/>
              <a:t> </a:t>
            </a:r>
            <a:r>
              <a:rPr lang="it-IT" dirty="0" err="1"/>
              <a:t>material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uniform</a:t>
            </a:r>
            <a:r>
              <a:rPr lang="it-IT" dirty="0"/>
              <a:t> color</a:t>
            </a:r>
          </a:p>
        </p:txBody>
      </p:sp>
    </p:spTree>
    <p:extLst>
      <p:ext uri="{BB962C8B-B14F-4D97-AF65-F5344CB8AC3E}">
        <p14:creationId xmlns:p14="http://schemas.microsoft.com/office/powerpoint/2010/main" val="33973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DAC171C8-F16D-64C3-C01A-74E2293830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3" t="8159" r="17800" b="1930"/>
          <a:stretch/>
        </p:blipFill>
        <p:spPr>
          <a:xfrm>
            <a:off x="7096707" y="2074219"/>
            <a:ext cx="2685973" cy="4672324"/>
          </a:xfrm>
          <a:prstGeom prst="rect">
            <a:avLst/>
          </a:prstGeom>
        </p:spPr>
      </p:pic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8" y="389157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New ECO PE color range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A05F954A-1B41-452D-9B02-7AE6A71FB8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2" t="8979" r="872" b="9729"/>
          <a:stretch/>
        </p:blipFill>
        <p:spPr>
          <a:xfrm rot="16200000">
            <a:off x="599297" y="2119916"/>
            <a:ext cx="4449427" cy="4803825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effectLst>
            <a:softEdge rad="127000"/>
          </a:effectLst>
        </p:spPr>
      </p:pic>
      <p:pic>
        <p:nvPicPr>
          <p:cNvPr id="3" name="Immagine 1">
            <a:extLst>
              <a:ext uri="{FF2B5EF4-FFF2-40B4-BE49-F238E27FC236}">
                <a16:creationId xmlns:a16="http://schemas.microsoft.com/office/drawing/2014/main" id="{70D313DD-EDC4-89F6-3289-CE2EAC705F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Segnaposto contenuto 7">
            <a:extLst>
              <a:ext uri="{FF2B5EF4-FFF2-40B4-BE49-F238E27FC236}">
                <a16:creationId xmlns:a16="http://schemas.microsoft.com/office/drawing/2014/main" id="{DDCAE101-7C9D-60FF-4AAB-8417889CDCDB}"/>
              </a:ext>
            </a:extLst>
          </p:cNvPr>
          <p:cNvSpPr txBox="1">
            <a:spLocks/>
          </p:cNvSpPr>
          <p:nvPr/>
        </p:nvSpPr>
        <p:spPr>
          <a:xfrm>
            <a:off x="2097524" y="1403253"/>
            <a:ext cx="5285137" cy="720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800" dirty="0"/>
              <a:t>ECO 30%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contenuto 7">
            <a:extLst>
              <a:ext uri="{FF2B5EF4-FFF2-40B4-BE49-F238E27FC236}">
                <a16:creationId xmlns:a16="http://schemas.microsoft.com/office/drawing/2014/main" id="{FA661E8B-F67A-6680-65FF-7848BB9307F4}"/>
              </a:ext>
            </a:extLst>
          </p:cNvPr>
          <p:cNvSpPr txBox="1">
            <a:spLocks/>
          </p:cNvSpPr>
          <p:nvPr/>
        </p:nvSpPr>
        <p:spPr>
          <a:xfrm>
            <a:off x="7391958" y="1403254"/>
            <a:ext cx="5285137" cy="720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800" dirty="0"/>
              <a:t>ECO 50%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665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8" y="389156"/>
            <a:ext cx="8687130" cy="1055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ECO PRODUCTS</a:t>
            </a:r>
          </a:p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CERTIFIED,PLASTICA SECONDA VITA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A7AA552-5219-6781-FE09-D6688A163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" b="509"/>
          <a:stretch/>
        </p:blipFill>
        <p:spPr>
          <a:xfrm>
            <a:off x="422098" y="3036251"/>
            <a:ext cx="5005035" cy="1796419"/>
          </a:xfrm>
          <a:prstGeom prst="rect">
            <a:avLst/>
          </a:prstGeom>
        </p:spPr>
      </p:pic>
      <p:sp>
        <p:nvSpPr>
          <p:cNvPr id="19" name="Segnaposto contenuto 7">
            <a:extLst>
              <a:ext uri="{FF2B5EF4-FFF2-40B4-BE49-F238E27FC236}">
                <a16:creationId xmlns:a16="http://schemas.microsoft.com/office/drawing/2014/main" id="{893CEEB2-2FC5-0BCB-09B7-013763AA3E52}"/>
              </a:ext>
            </a:extLst>
          </p:cNvPr>
          <p:cNvSpPr txBox="1">
            <a:spLocks/>
          </p:cNvSpPr>
          <p:nvPr/>
        </p:nvSpPr>
        <p:spPr>
          <a:xfrm>
            <a:off x="6208069" y="4832670"/>
            <a:ext cx="5285136" cy="1055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medium density and high </a:t>
            </a:r>
            <a:r>
              <a:rPr lang="en-US" dirty="0" err="1"/>
              <a:t>mfi</a:t>
            </a:r>
            <a:endParaRPr lang="en-US" dirty="0"/>
          </a:p>
          <a:p>
            <a:pPr marL="0" indent="0">
              <a:buNone/>
            </a:pPr>
            <a:r>
              <a:rPr lang="it-IT" dirty="0" err="1"/>
              <a:t>better</a:t>
            </a:r>
            <a:r>
              <a:rPr lang="it-IT" dirty="0"/>
              <a:t> </a:t>
            </a:r>
            <a:r>
              <a:rPr lang="it-IT" dirty="0" err="1"/>
              <a:t>mouldability</a:t>
            </a:r>
            <a:endParaRPr lang="it-IT" dirty="0"/>
          </a:p>
          <a:p>
            <a:pPr marL="0" indent="0">
              <a:buNone/>
            </a:pPr>
            <a:endParaRPr lang="it-IT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20" name="Segnaposto contenuto 7">
            <a:extLst>
              <a:ext uri="{FF2B5EF4-FFF2-40B4-BE49-F238E27FC236}">
                <a16:creationId xmlns:a16="http://schemas.microsoft.com/office/drawing/2014/main" id="{91EC0B58-9826-9442-BF97-03D481FD92F3}"/>
              </a:ext>
            </a:extLst>
          </p:cNvPr>
          <p:cNvSpPr txBox="1">
            <a:spLocks/>
          </p:cNvSpPr>
          <p:nvPr/>
        </p:nvSpPr>
        <p:spPr>
          <a:xfrm>
            <a:off x="6208069" y="3335020"/>
            <a:ext cx="5285137" cy="1055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n-NO" dirty="0"/>
              <a:t>medium density and medium mfi</a:t>
            </a:r>
          </a:p>
          <a:p>
            <a:pPr marL="0" indent="0">
              <a:buNone/>
            </a:pPr>
            <a:r>
              <a:rPr lang="it-IT" dirty="0"/>
              <a:t>for general use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21" name="Segnaposto contenuto 7">
            <a:extLst>
              <a:ext uri="{FF2B5EF4-FFF2-40B4-BE49-F238E27FC236}">
                <a16:creationId xmlns:a16="http://schemas.microsoft.com/office/drawing/2014/main" id="{C6FA1EDD-B32D-BBDC-C089-690843998812}"/>
              </a:ext>
            </a:extLst>
          </p:cNvPr>
          <p:cNvSpPr txBox="1">
            <a:spLocks/>
          </p:cNvSpPr>
          <p:nvPr/>
        </p:nvSpPr>
        <p:spPr>
          <a:xfrm>
            <a:off x="6096000" y="1886805"/>
            <a:ext cx="5285137" cy="1055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/>
              <a:t>high </a:t>
            </a:r>
            <a:r>
              <a:rPr lang="it-IT" dirty="0" err="1"/>
              <a:t>density</a:t>
            </a:r>
            <a:r>
              <a:rPr lang="it-IT" dirty="0"/>
              <a:t> grade</a:t>
            </a:r>
          </a:p>
          <a:p>
            <a:pPr marL="0" indent="0">
              <a:buNone/>
            </a:pPr>
            <a:r>
              <a:rPr lang="it-IT" dirty="0"/>
              <a:t>with </a:t>
            </a:r>
            <a:r>
              <a:rPr lang="it-IT" dirty="0" err="1"/>
              <a:t>greater</a:t>
            </a:r>
            <a:r>
              <a:rPr lang="it-IT" dirty="0"/>
              <a:t> </a:t>
            </a:r>
            <a:r>
              <a:rPr lang="it-IT" dirty="0" err="1"/>
              <a:t>flexural</a:t>
            </a:r>
            <a:r>
              <a:rPr lang="it-IT" dirty="0"/>
              <a:t> </a:t>
            </a:r>
            <a:r>
              <a:rPr lang="it-IT" dirty="0" err="1"/>
              <a:t>modulus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3" name="Immagine 1">
            <a:extLst>
              <a:ext uri="{FF2B5EF4-FFF2-40B4-BE49-F238E27FC236}">
                <a16:creationId xmlns:a16="http://schemas.microsoft.com/office/drawing/2014/main" id="{C2F420C4-E78E-B54C-586A-BFEC702C0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Segnaposto contenuto 7">
            <a:extLst>
              <a:ext uri="{FF2B5EF4-FFF2-40B4-BE49-F238E27FC236}">
                <a16:creationId xmlns:a16="http://schemas.microsoft.com/office/drawing/2014/main" id="{B098FA51-5E90-BF83-5148-23764E77AD00}"/>
              </a:ext>
            </a:extLst>
          </p:cNvPr>
          <p:cNvSpPr txBox="1">
            <a:spLocks/>
          </p:cNvSpPr>
          <p:nvPr/>
        </p:nvSpPr>
        <p:spPr>
          <a:xfrm>
            <a:off x="748488" y="1859627"/>
            <a:ext cx="5285137" cy="4739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800" dirty="0"/>
              <a:t>30% RECYCLED MATERIAL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850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8" y="389156"/>
            <a:ext cx="8687130" cy="1055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ECO PRODUCTS</a:t>
            </a:r>
          </a:p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CERTIFIED,PLASTICA SECONDA VITA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A7AA552-5219-6781-FE09-D6688A163A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" b="-4339"/>
          <a:stretch/>
        </p:blipFill>
        <p:spPr>
          <a:xfrm>
            <a:off x="422098" y="2880360"/>
            <a:ext cx="5005035" cy="1417320"/>
          </a:xfrm>
          <a:prstGeom prst="rect">
            <a:avLst/>
          </a:prstGeom>
        </p:spPr>
      </p:pic>
      <p:pic>
        <p:nvPicPr>
          <p:cNvPr id="3" name="Immagine 1">
            <a:extLst>
              <a:ext uri="{FF2B5EF4-FFF2-40B4-BE49-F238E27FC236}">
                <a16:creationId xmlns:a16="http://schemas.microsoft.com/office/drawing/2014/main" id="{C2F420C4-E78E-B54C-586A-BFEC702C0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Segnaposto contenuto 7">
            <a:extLst>
              <a:ext uri="{FF2B5EF4-FFF2-40B4-BE49-F238E27FC236}">
                <a16:creationId xmlns:a16="http://schemas.microsoft.com/office/drawing/2014/main" id="{397A1091-8FC5-A83A-D20E-D53CC4376FE9}"/>
              </a:ext>
            </a:extLst>
          </p:cNvPr>
          <p:cNvSpPr txBox="1">
            <a:spLocks/>
          </p:cNvSpPr>
          <p:nvPr/>
        </p:nvSpPr>
        <p:spPr>
          <a:xfrm>
            <a:off x="6226800" y="2373655"/>
            <a:ext cx="5285137" cy="1055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/>
              <a:t>low </a:t>
            </a:r>
            <a:r>
              <a:rPr lang="it-IT" dirty="0" err="1"/>
              <a:t>mfi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medium </a:t>
            </a:r>
            <a:r>
              <a:rPr lang="it-IT" dirty="0" err="1"/>
              <a:t>density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contenuto 7">
            <a:extLst>
              <a:ext uri="{FF2B5EF4-FFF2-40B4-BE49-F238E27FC236}">
                <a16:creationId xmlns:a16="http://schemas.microsoft.com/office/drawing/2014/main" id="{20F3E6EF-D30D-5F79-C3DD-3DB10B873470}"/>
              </a:ext>
            </a:extLst>
          </p:cNvPr>
          <p:cNvSpPr txBox="1">
            <a:spLocks/>
          </p:cNvSpPr>
          <p:nvPr/>
        </p:nvSpPr>
        <p:spPr>
          <a:xfrm>
            <a:off x="6226800" y="3847934"/>
            <a:ext cx="5285137" cy="1055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/>
              <a:t>high </a:t>
            </a:r>
            <a:r>
              <a:rPr lang="it-IT" dirty="0" err="1"/>
              <a:t>density</a:t>
            </a:r>
            <a:r>
              <a:rPr lang="it-IT" dirty="0"/>
              <a:t> grade</a:t>
            </a:r>
          </a:p>
          <a:p>
            <a:pPr marL="0" indent="0">
              <a:buNone/>
            </a:pPr>
            <a:r>
              <a:rPr lang="it-IT" dirty="0" err="1"/>
              <a:t>better</a:t>
            </a:r>
            <a:r>
              <a:rPr lang="it-IT" dirty="0"/>
              <a:t> </a:t>
            </a:r>
            <a:r>
              <a:rPr lang="it-IT" dirty="0" err="1"/>
              <a:t>mouldability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7" name="Segnaposto contenuto 7">
            <a:extLst>
              <a:ext uri="{FF2B5EF4-FFF2-40B4-BE49-F238E27FC236}">
                <a16:creationId xmlns:a16="http://schemas.microsoft.com/office/drawing/2014/main" id="{07E5D31C-5D4E-EC79-34D0-0A18CE792690}"/>
              </a:ext>
            </a:extLst>
          </p:cNvPr>
          <p:cNvSpPr txBox="1">
            <a:spLocks/>
          </p:cNvSpPr>
          <p:nvPr/>
        </p:nvSpPr>
        <p:spPr>
          <a:xfrm>
            <a:off x="748488" y="1859627"/>
            <a:ext cx="5285137" cy="4739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800" dirty="0"/>
              <a:t>50% RECYCLED MATERIAL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08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7" y="389157"/>
            <a:ext cx="10369727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Certificate ,PLASTICA SECONDA VITA</a:t>
            </a: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Immagine 1">
            <a:extLst>
              <a:ext uri="{FF2B5EF4-FFF2-40B4-BE49-F238E27FC236}">
                <a16:creationId xmlns:a16="http://schemas.microsoft.com/office/drawing/2014/main" id="{4674A95E-3421-EE45-5314-91899A99F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64DB026-A711-D237-242B-937F646AD199}"/>
              </a:ext>
            </a:extLst>
          </p:cNvPr>
          <p:cNvSpPr txBox="1"/>
          <p:nvPr/>
        </p:nvSpPr>
        <p:spPr>
          <a:xfrm>
            <a:off x="4314623" y="3684373"/>
            <a:ext cx="67159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PSV Mix Eco label:</a:t>
            </a:r>
            <a:r>
              <a:rPr lang="en-US" sz="2000" b="0" i="0" dirty="0">
                <a:solidFill>
                  <a:srgbClr val="005DA3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 for materials and products</a:t>
            </a:r>
          </a:p>
          <a:p>
            <a:r>
              <a:rPr lang="en-US" sz="2000" b="0" i="0" dirty="0">
                <a:solidFill>
                  <a:srgbClr val="005DA3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obtained from mixtures of materials obtained from:</a:t>
            </a:r>
          </a:p>
          <a:p>
            <a:r>
              <a:rPr lang="en-US" sz="2000" b="0" i="0" dirty="0">
                <a:solidFill>
                  <a:srgbClr val="005DA3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separate waste collection and/or industrial residues </a:t>
            </a:r>
          </a:p>
          <a:p>
            <a:r>
              <a:rPr lang="en-US" sz="2000" b="0" i="0" dirty="0">
                <a:solidFill>
                  <a:srgbClr val="005DA3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having a minimum content of recycled plastics of 30%</a:t>
            </a:r>
            <a:endParaRPr lang="it-IT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51D206B-8059-BF82-123D-8BFB80727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25" y="1850189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47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>
            <a:extLst>
              <a:ext uri="{FF2B5EF4-FFF2-40B4-BE49-F238E27FC236}">
                <a16:creationId xmlns:a16="http://schemas.microsoft.com/office/drawing/2014/main" id="{072DC230-EBEF-CF68-6C9A-8A46566D2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923" y="1339456"/>
            <a:ext cx="9439629" cy="5235928"/>
          </a:xfrm>
          <a:prstGeom prst="rect">
            <a:avLst/>
          </a:prstGeom>
        </p:spPr>
      </p:pic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7" y="389157"/>
            <a:ext cx="10369727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Certificate ,PLASTICA SECONDA VITA</a:t>
            </a: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Immagine 1">
            <a:extLst>
              <a:ext uri="{FF2B5EF4-FFF2-40B4-BE49-F238E27FC236}">
                <a16:creationId xmlns:a16="http://schemas.microsoft.com/office/drawing/2014/main" id="{4674A95E-3421-EE45-5314-91899A99F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11538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7C2D4445-595E-2042-F062-A5BD957C67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5" b="12405"/>
          <a:stretch/>
        </p:blipFill>
        <p:spPr>
          <a:xfrm>
            <a:off x="5844209" y="1431235"/>
            <a:ext cx="5425048" cy="4518991"/>
          </a:xfrm>
          <a:prstGeom prst="rect">
            <a:avLst/>
          </a:prstGeom>
        </p:spPr>
      </p:pic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7" y="389157"/>
            <a:ext cx="10586561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APPROVED by EU COMMISSION</a:t>
            </a: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472520B-9053-0B26-FAEC-04DE561C84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" r="24479"/>
          <a:stretch/>
        </p:blipFill>
        <p:spPr>
          <a:xfrm>
            <a:off x="236833" y="1850189"/>
            <a:ext cx="5607376" cy="4359241"/>
          </a:xfrm>
          <a:prstGeom prst="rect">
            <a:avLst/>
          </a:prstGeom>
        </p:spPr>
      </p:pic>
      <p:pic>
        <p:nvPicPr>
          <p:cNvPr id="4" name="Immagine 1">
            <a:extLst>
              <a:ext uri="{FF2B5EF4-FFF2-40B4-BE49-F238E27FC236}">
                <a16:creationId xmlns:a16="http://schemas.microsoft.com/office/drawing/2014/main" id="{694BD9DD-FD92-D358-EE3A-9A9988582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557FB164-061F-3786-8B01-7A01B5E46D9D}"/>
              </a:ext>
            </a:extLst>
          </p:cNvPr>
          <p:cNvSpPr/>
          <p:nvPr/>
        </p:nvSpPr>
        <p:spPr>
          <a:xfrm>
            <a:off x="6272334" y="5568404"/>
            <a:ext cx="4386470" cy="60940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564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B7B5B433-5F42-4864-BA71-6EBEEE18B885}"/>
              </a:ext>
            </a:extLst>
          </p:cNvPr>
          <p:cNvSpPr txBox="1">
            <a:spLocks/>
          </p:cNvSpPr>
          <p:nvPr/>
        </p:nvSpPr>
        <p:spPr>
          <a:xfrm>
            <a:off x="422097" y="389157"/>
            <a:ext cx="10586561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B2E5057-9EEC-4EE8-B604-CC68D0CF8111}"/>
              </a:ext>
            </a:extLst>
          </p:cNvPr>
          <p:cNvSpPr txBox="1">
            <a:spLocks/>
          </p:cNvSpPr>
          <p:nvPr/>
        </p:nvSpPr>
        <p:spPr>
          <a:xfrm>
            <a:off x="422098" y="1119673"/>
            <a:ext cx="8687130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FAA167C9-D748-B8A6-A131-2EE3B76D341A}"/>
              </a:ext>
            </a:extLst>
          </p:cNvPr>
          <p:cNvGrpSpPr>
            <a:grpSpLocks noChangeAspect="1"/>
          </p:cNvGrpSpPr>
          <p:nvPr/>
        </p:nvGrpSpPr>
        <p:grpSpPr>
          <a:xfrm>
            <a:off x="4765663" y="1579254"/>
            <a:ext cx="5829788" cy="3649080"/>
            <a:chOff x="3841946" y="1775609"/>
            <a:chExt cx="5503094" cy="3494142"/>
          </a:xfrm>
        </p:grpSpPr>
        <p:pic>
          <p:nvPicPr>
            <p:cNvPr id="1026" name="Immagine 5">
              <a:extLst>
                <a:ext uri="{FF2B5EF4-FFF2-40B4-BE49-F238E27FC236}">
                  <a16:creationId xmlns:a16="http://schemas.microsoft.com/office/drawing/2014/main" id="{08DCBC3C-5B32-0FD6-D524-A26C1A146C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29" t="6845"/>
            <a:stretch/>
          </p:blipFill>
          <p:spPr bwMode="auto">
            <a:xfrm>
              <a:off x="3841946" y="1775609"/>
              <a:ext cx="5001444" cy="3043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Immagine 7">
              <a:extLst>
                <a:ext uri="{FF2B5EF4-FFF2-40B4-BE49-F238E27FC236}">
                  <a16:creationId xmlns:a16="http://schemas.microsoft.com/office/drawing/2014/main" id="{5CB2CBD1-810F-EBED-1069-88F6B07440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27"/>
            <a:stretch/>
          </p:blipFill>
          <p:spPr bwMode="auto">
            <a:xfrm>
              <a:off x="3841946" y="4822076"/>
              <a:ext cx="5503094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Immagine 13">
            <a:extLst>
              <a:ext uri="{FF2B5EF4-FFF2-40B4-BE49-F238E27FC236}">
                <a16:creationId xmlns:a16="http://schemas.microsoft.com/office/drawing/2014/main" id="{943DE79E-31B3-0CEC-E9F4-084FB2195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817" y="2302346"/>
            <a:ext cx="2900886" cy="29673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magine 1">
            <a:extLst>
              <a:ext uri="{FF2B5EF4-FFF2-40B4-BE49-F238E27FC236}">
                <a16:creationId xmlns:a16="http://schemas.microsoft.com/office/drawing/2014/main" id="{9153AF87-80F1-CA92-567E-EC1F32C63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7" y="8"/>
            <a:ext cx="922739" cy="6857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tolo 3">
            <a:extLst>
              <a:ext uri="{FF2B5EF4-FFF2-40B4-BE49-F238E27FC236}">
                <a16:creationId xmlns:a16="http://schemas.microsoft.com/office/drawing/2014/main" id="{8F9CBDBB-3D13-E9B2-0BE3-ADE15ED20F8A}"/>
              </a:ext>
            </a:extLst>
          </p:cNvPr>
          <p:cNvSpPr txBox="1">
            <a:spLocks/>
          </p:cNvSpPr>
          <p:nvPr/>
        </p:nvSpPr>
        <p:spPr>
          <a:xfrm>
            <a:off x="433858" y="396581"/>
            <a:ext cx="10586561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EUROPEAN PLATFORM</a:t>
            </a:r>
          </a:p>
        </p:txBody>
      </p:sp>
      <p:sp>
        <p:nvSpPr>
          <p:cNvPr id="2" name="Segnaposto contenuto 7">
            <a:extLst>
              <a:ext uri="{FF2B5EF4-FFF2-40B4-BE49-F238E27FC236}">
                <a16:creationId xmlns:a16="http://schemas.microsoft.com/office/drawing/2014/main" id="{D4ACD316-C039-F091-58AF-140915EDB41F}"/>
              </a:ext>
            </a:extLst>
          </p:cNvPr>
          <p:cNvSpPr txBox="1">
            <a:spLocks/>
          </p:cNvSpPr>
          <p:nvPr/>
        </p:nvSpPr>
        <p:spPr>
          <a:xfrm>
            <a:off x="1154937" y="5483900"/>
            <a:ext cx="7221451" cy="10553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PolyCert</a:t>
            </a:r>
            <a:r>
              <a:rPr lang="en-US" dirty="0"/>
              <a:t> Europe is an umbrella technical platform </a:t>
            </a:r>
            <a:r>
              <a:rPr lang="en-US" dirty="0" err="1"/>
              <a:t>harmonising</a:t>
            </a:r>
            <a:r>
              <a:rPr lang="en-US" dirty="0"/>
              <a:t> existing certification schemes for converters of polymeric materials in Europe. The objective of </a:t>
            </a:r>
            <a:r>
              <a:rPr lang="en-US" dirty="0" err="1"/>
              <a:t>PolyCert</a:t>
            </a:r>
            <a:r>
              <a:rPr lang="en-US" dirty="0"/>
              <a:t> Europe is to provide quality certification and verification of recycled content in converted products.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044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52656B3B-C84B-34A1-338A-850AC2663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2235" y="1617135"/>
            <a:ext cx="5435597" cy="3623731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B8F568B0-DFB1-B93B-BD06-84D6FD03E4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865" y="1617134"/>
            <a:ext cx="4529667" cy="3649595"/>
          </a:xfrm>
          <a:prstGeom prst="rect">
            <a:avLst/>
          </a:prstGeom>
        </p:spPr>
      </p:pic>
      <p:sp>
        <p:nvSpPr>
          <p:cNvPr id="3" name="Titolo 3">
            <a:extLst>
              <a:ext uri="{FF2B5EF4-FFF2-40B4-BE49-F238E27FC236}">
                <a16:creationId xmlns:a16="http://schemas.microsoft.com/office/drawing/2014/main" id="{E7B07424-EB6F-9318-3CDD-FAC1E5462DF0}"/>
              </a:ext>
            </a:extLst>
          </p:cNvPr>
          <p:cNvSpPr txBox="1">
            <a:spLocks/>
          </p:cNvSpPr>
          <p:nvPr/>
        </p:nvSpPr>
        <p:spPr>
          <a:xfrm>
            <a:off x="422098" y="389157"/>
            <a:ext cx="10652302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Weathering</a:t>
            </a:r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 test – color </a:t>
            </a:r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deviation</a:t>
            </a:r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3799C39-3C8A-0C7A-AB06-6B064D8EA7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9" y="1"/>
            <a:ext cx="922741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16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B88ECAB-2D89-46B6-A574-F29C8D3FBF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" b="28788"/>
          <a:stretch/>
        </p:blipFill>
        <p:spPr>
          <a:xfrm>
            <a:off x="422098" y="1169058"/>
            <a:ext cx="5756181" cy="5688941"/>
          </a:xfrm>
          <a:prstGeom prst="rect">
            <a:avLst/>
          </a:prstGeom>
        </p:spPr>
      </p:pic>
      <p:sp>
        <p:nvSpPr>
          <p:cNvPr id="7" name="Segnaposto contenuto 7">
            <a:extLst>
              <a:ext uri="{FF2B5EF4-FFF2-40B4-BE49-F238E27FC236}">
                <a16:creationId xmlns:a16="http://schemas.microsoft.com/office/drawing/2014/main" id="{36E2772D-A601-40C8-8013-D17956275D91}"/>
              </a:ext>
            </a:extLst>
          </p:cNvPr>
          <p:cNvSpPr txBox="1">
            <a:spLocks/>
          </p:cNvSpPr>
          <p:nvPr/>
        </p:nvSpPr>
        <p:spPr>
          <a:xfrm>
            <a:off x="6429201" y="2199361"/>
            <a:ext cx="4073178" cy="398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Rgb</a:t>
            </a:r>
            <a:r>
              <a:rPr lang="it-IT" dirty="0"/>
              <a:t> </a:t>
            </a:r>
            <a:r>
              <a:rPr lang="it-IT" dirty="0" err="1"/>
              <a:t>values</a:t>
            </a:r>
            <a:endParaRPr lang="it-IT" dirty="0"/>
          </a:p>
        </p:txBody>
      </p:sp>
      <p:sp>
        <p:nvSpPr>
          <p:cNvPr id="9" name="Segnaposto contenuto 7">
            <a:extLst>
              <a:ext uri="{FF2B5EF4-FFF2-40B4-BE49-F238E27FC236}">
                <a16:creationId xmlns:a16="http://schemas.microsoft.com/office/drawing/2014/main" id="{A9CD72B4-D7E7-4113-99A1-494353A521C9}"/>
              </a:ext>
            </a:extLst>
          </p:cNvPr>
          <p:cNvSpPr txBox="1">
            <a:spLocks/>
          </p:cNvSpPr>
          <p:nvPr/>
        </p:nvSpPr>
        <p:spPr>
          <a:xfrm>
            <a:off x="6448419" y="3195519"/>
            <a:ext cx="4073178" cy="398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/>
              <a:t>Coverage 2 and 4mm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10" name="Segnaposto contenuto 7">
            <a:extLst>
              <a:ext uri="{FF2B5EF4-FFF2-40B4-BE49-F238E27FC236}">
                <a16:creationId xmlns:a16="http://schemas.microsoft.com/office/drawing/2014/main" id="{1D2E897B-325B-4964-A111-75E10C233315}"/>
              </a:ext>
            </a:extLst>
          </p:cNvPr>
          <p:cNvSpPr txBox="1">
            <a:spLocks/>
          </p:cNvSpPr>
          <p:nvPr/>
        </p:nvSpPr>
        <p:spPr>
          <a:xfrm>
            <a:off x="6448419" y="4221629"/>
            <a:ext cx="4073178" cy="398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/>
              <a:t>Color </a:t>
            </a:r>
            <a:r>
              <a:rPr lang="it-IT" dirty="0" err="1"/>
              <a:t>deviation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14" name="Segnaposto contenuto 7">
            <a:extLst>
              <a:ext uri="{FF2B5EF4-FFF2-40B4-BE49-F238E27FC236}">
                <a16:creationId xmlns:a16="http://schemas.microsoft.com/office/drawing/2014/main" id="{FA39216E-E4C1-4BCB-B0E5-849FFA0C95D6}"/>
              </a:ext>
            </a:extLst>
          </p:cNvPr>
          <p:cNvSpPr txBox="1">
            <a:spLocks/>
          </p:cNvSpPr>
          <p:nvPr/>
        </p:nvSpPr>
        <p:spPr>
          <a:xfrm>
            <a:off x="6411120" y="1330020"/>
            <a:ext cx="4073178" cy="398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/>
              <a:t>Technical data </a:t>
            </a:r>
            <a:r>
              <a:rPr lang="it-IT" dirty="0" err="1"/>
              <a:t>sheet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CA199BF5-F85D-41B4-9C20-C9BDB0FC2D72}"/>
              </a:ext>
            </a:extLst>
          </p:cNvPr>
          <p:cNvSpPr/>
          <p:nvPr/>
        </p:nvSpPr>
        <p:spPr>
          <a:xfrm>
            <a:off x="1529442" y="3483055"/>
            <a:ext cx="4261757" cy="11827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F7612A72-1BD3-4158-A6CA-C63632B22BD7}"/>
              </a:ext>
            </a:extLst>
          </p:cNvPr>
          <p:cNvSpPr/>
          <p:nvPr/>
        </p:nvSpPr>
        <p:spPr>
          <a:xfrm>
            <a:off x="1306283" y="2346563"/>
            <a:ext cx="4261757" cy="9160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ABD4FDD3-AED6-4512-BC83-7CFFFAB4BBDA}"/>
              </a:ext>
            </a:extLst>
          </p:cNvPr>
          <p:cNvSpPr/>
          <p:nvPr/>
        </p:nvSpPr>
        <p:spPr>
          <a:xfrm>
            <a:off x="1772051" y="5112603"/>
            <a:ext cx="4261757" cy="19539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Segnaposto contenuto 7">
            <a:extLst>
              <a:ext uri="{FF2B5EF4-FFF2-40B4-BE49-F238E27FC236}">
                <a16:creationId xmlns:a16="http://schemas.microsoft.com/office/drawing/2014/main" id="{B8754EE7-FC88-9608-FEE9-AD744DBF1C98}"/>
              </a:ext>
            </a:extLst>
          </p:cNvPr>
          <p:cNvSpPr txBox="1">
            <a:spLocks/>
          </p:cNvSpPr>
          <p:nvPr/>
        </p:nvSpPr>
        <p:spPr>
          <a:xfrm>
            <a:off x="6448419" y="5217787"/>
            <a:ext cx="4073178" cy="9839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2023</a:t>
            </a: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start test up to 5000h</a:t>
            </a:r>
          </a:p>
          <a:p>
            <a:pPr marL="0" indent="0">
              <a:buNone/>
            </a:pPr>
            <a:endParaRPr lang="it-IT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12" name="Titolo 3">
            <a:extLst>
              <a:ext uri="{FF2B5EF4-FFF2-40B4-BE49-F238E27FC236}">
                <a16:creationId xmlns:a16="http://schemas.microsoft.com/office/drawing/2014/main" id="{9242BF9A-5AB0-C9BD-4563-7CCC0DAE4E7B}"/>
              </a:ext>
            </a:extLst>
          </p:cNvPr>
          <p:cNvSpPr txBox="1">
            <a:spLocks/>
          </p:cNvSpPr>
          <p:nvPr/>
        </p:nvSpPr>
        <p:spPr>
          <a:xfrm>
            <a:off x="422098" y="389157"/>
            <a:ext cx="10652302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Test for EACH COLOR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61B760F-53F7-E937-0EEA-4007534AD9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9" y="1"/>
            <a:ext cx="922741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97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4" grpId="0"/>
      <p:bldP spid="3" grpId="0" animBg="1"/>
      <p:bldP spid="4" grpId="0" animBg="1"/>
      <p:bldP spid="8" grpId="0" animBg="1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3">
            <a:extLst>
              <a:ext uri="{FF2B5EF4-FFF2-40B4-BE49-F238E27FC236}">
                <a16:creationId xmlns:a16="http://schemas.microsoft.com/office/drawing/2014/main" id="{54F899CB-B521-E54A-2432-223DB65D5BE2}"/>
              </a:ext>
            </a:extLst>
          </p:cNvPr>
          <p:cNvSpPr txBox="1">
            <a:spLocks/>
          </p:cNvSpPr>
          <p:nvPr/>
        </p:nvSpPr>
        <p:spPr>
          <a:xfrm>
            <a:off x="422098" y="389157"/>
            <a:ext cx="10652302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Weathering</a:t>
            </a:r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 test – </a:t>
            </a:r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mechanical</a:t>
            </a:r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 </a:t>
            </a:r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properties</a:t>
            </a:r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0F545F5-1DEE-393F-639B-8D10B8312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  <a14:imgEffect>
                      <a14:saturation sat="111000"/>
                    </a14:imgEffect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98" y="1606376"/>
            <a:ext cx="6255719" cy="417048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8895F31-D831-31C4-064D-A535D6C9E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8526" y="1606376"/>
            <a:ext cx="3131809" cy="417048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B3DFB91-1583-6A23-D7F7-BA33BB5594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9" y="1"/>
            <a:ext cx="922741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8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BB4341A3-9BE7-7EF5-656E-CDDC75A8D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08" y="1567366"/>
            <a:ext cx="9221487" cy="244826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7C616862-8BBC-8745-5DAB-36D9722919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5558" b="1"/>
          <a:stretch/>
        </p:blipFill>
        <p:spPr>
          <a:xfrm>
            <a:off x="770808" y="4066500"/>
            <a:ext cx="9164329" cy="26145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02DC101-8AEB-B53B-6B57-C7D530A53A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259" y="1"/>
            <a:ext cx="922741" cy="6857998"/>
          </a:xfrm>
          <a:prstGeom prst="rect">
            <a:avLst/>
          </a:prstGeom>
        </p:spPr>
      </p:pic>
      <p:sp>
        <p:nvSpPr>
          <p:cNvPr id="2" name="Titolo 3">
            <a:extLst>
              <a:ext uri="{FF2B5EF4-FFF2-40B4-BE49-F238E27FC236}">
                <a16:creationId xmlns:a16="http://schemas.microsoft.com/office/drawing/2014/main" id="{AB038F52-5DA4-B946-FAF5-A8CE5D39FBC2}"/>
              </a:ext>
            </a:extLst>
          </p:cNvPr>
          <p:cNvSpPr txBox="1">
            <a:spLocks/>
          </p:cNvSpPr>
          <p:nvPr/>
        </p:nvSpPr>
        <p:spPr>
          <a:xfrm>
            <a:off x="422098" y="389157"/>
            <a:ext cx="10652302" cy="730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Weathering</a:t>
            </a:r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 test – </a:t>
            </a:r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mechanical</a:t>
            </a:r>
            <a:r>
              <a:rPr lang="it-IT" sz="4200" dirty="0">
                <a:solidFill>
                  <a:srgbClr val="92D050"/>
                </a:solidFill>
                <a:latin typeface="Trebuchet MS" panose="020B0603020202020204" pitchFamily="34" charset="0"/>
              </a:rPr>
              <a:t> </a:t>
            </a:r>
            <a:r>
              <a:rPr lang="it-IT" sz="4200" dirty="0" err="1">
                <a:solidFill>
                  <a:srgbClr val="92D050"/>
                </a:solidFill>
                <a:latin typeface="Trebuchet MS" panose="020B0603020202020204" pitchFamily="34" charset="0"/>
              </a:rPr>
              <a:t>properties</a:t>
            </a:r>
            <a:endParaRPr lang="it-IT" sz="42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5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7">
            <a:extLst>
              <a:ext uri="{FF2B5EF4-FFF2-40B4-BE49-F238E27FC236}">
                <a16:creationId xmlns:a16="http://schemas.microsoft.com/office/drawing/2014/main" id="{D505B8DF-6F3B-4651-6D5F-38D18A33A93D}"/>
              </a:ext>
            </a:extLst>
          </p:cNvPr>
          <p:cNvSpPr txBox="1">
            <a:spLocks/>
          </p:cNvSpPr>
          <p:nvPr/>
        </p:nvSpPr>
        <p:spPr>
          <a:xfrm>
            <a:off x="7507375" y="2818640"/>
            <a:ext cx="4073178" cy="4396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400" dirty="0">
                <a:solidFill>
                  <a:schemeClr val="accent6"/>
                </a:solidFill>
              </a:rPr>
              <a:t>Thanks for the </a:t>
            </a:r>
            <a:r>
              <a:rPr lang="it-IT" sz="2400" dirty="0" err="1">
                <a:solidFill>
                  <a:schemeClr val="accent6"/>
                </a:solidFill>
              </a:rPr>
              <a:t>attention</a:t>
            </a:r>
            <a:endParaRPr lang="it-IT" sz="24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E8ED092-2E9C-0836-CEE2-9091D8D2FE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75" t="48785" r="7668" b="21468"/>
          <a:stretch/>
        </p:blipFill>
        <p:spPr>
          <a:xfrm>
            <a:off x="1118608" y="4891330"/>
            <a:ext cx="4690486" cy="117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46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9986</TotalTime>
  <Words>430</Words>
  <Application>Microsoft Office PowerPoint</Application>
  <PresentationFormat>Panoramiczny</PresentationFormat>
  <Paragraphs>109</Paragraphs>
  <Slides>26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Roboto</vt:lpstr>
      <vt:lpstr>Trebuchet MS</vt:lpstr>
      <vt:lpstr>Wingdings 3</vt:lpstr>
      <vt:lpstr>Tema di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Manuel Capitanio</dc:creator>
  <cp:lastModifiedBy>Marek Szostak</cp:lastModifiedBy>
  <cp:revision>280</cp:revision>
  <dcterms:created xsi:type="dcterms:W3CDTF">2020-01-22T08:26:37Z</dcterms:created>
  <dcterms:modified xsi:type="dcterms:W3CDTF">2024-06-12T14:44:04Z</dcterms:modified>
</cp:coreProperties>
</file>