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808" r:id="rId1"/>
  </p:sldMasterIdLst>
  <p:notesMasterIdLst>
    <p:notesMasterId r:id="rId27"/>
  </p:notesMasterIdLst>
  <p:sldIdLst>
    <p:sldId id="306" r:id="rId2"/>
    <p:sldId id="256" r:id="rId3"/>
    <p:sldId id="287" r:id="rId4"/>
    <p:sldId id="288" r:id="rId5"/>
    <p:sldId id="290" r:id="rId6"/>
    <p:sldId id="292" r:id="rId7"/>
    <p:sldId id="298" r:id="rId8"/>
    <p:sldId id="299" r:id="rId9"/>
    <p:sldId id="291" r:id="rId10"/>
    <p:sldId id="261" r:id="rId11"/>
    <p:sldId id="263" r:id="rId12"/>
    <p:sldId id="273" r:id="rId13"/>
    <p:sldId id="285" r:id="rId14"/>
    <p:sldId id="286" r:id="rId15"/>
    <p:sldId id="293" r:id="rId16"/>
    <p:sldId id="296" r:id="rId17"/>
    <p:sldId id="294" r:id="rId18"/>
    <p:sldId id="295" r:id="rId19"/>
    <p:sldId id="300" r:id="rId20"/>
    <p:sldId id="301" r:id="rId21"/>
    <p:sldId id="297" r:id="rId22"/>
    <p:sldId id="302" r:id="rId23"/>
    <p:sldId id="305" r:id="rId24"/>
    <p:sldId id="303" r:id="rId25"/>
    <p:sldId id="27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senza titolo" id="{CD5C4BBA-81E3-49E5-B77E-F9510E548A1D}">
          <p14:sldIdLst>
            <p14:sldId id="306"/>
            <p14:sldId id="256"/>
            <p14:sldId id="287"/>
            <p14:sldId id="288"/>
            <p14:sldId id="290"/>
            <p14:sldId id="292"/>
            <p14:sldId id="298"/>
            <p14:sldId id="299"/>
            <p14:sldId id="291"/>
            <p14:sldId id="261"/>
            <p14:sldId id="263"/>
            <p14:sldId id="273"/>
            <p14:sldId id="285"/>
            <p14:sldId id="286"/>
            <p14:sldId id="293"/>
            <p14:sldId id="296"/>
            <p14:sldId id="294"/>
            <p14:sldId id="295"/>
            <p14:sldId id="300"/>
            <p14:sldId id="301"/>
            <p14:sldId id="297"/>
            <p14:sldId id="302"/>
            <p14:sldId id="305"/>
            <p14:sldId id="303"/>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1436"/>
    <a:srgbClr val="1F2D53"/>
    <a:srgbClr val="3F9CF6"/>
    <a:srgbClr val="00CEFF"/>
    <a:srgbClr val="00658F"/>
    <a:srgbClr val="71BF44"/>
    <a:srgbClr val="004DA0"/>
    <a:srgbClr val="009999"/>
    <a:srgbClr val="9FD8D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62D217-A248-4C47-816B-88FA4B160F33}" v="14" dt="2024-06-02T10:29:51.902"/>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469" autoAdjust="0"/>
  </p:normalViewPr>
  <p:slideViewPr>
    <p:cSldViewPr snapToGrid="0" snapToObjects="1">
      <p:cViewPr varScale="1">
        <p:scale>
          <a:sx n="103" d="100"/>
          <a:sy n="103" d="100"/>
        </p:scale>
        <p:origin x="138" y="252"/>
      </p:cViewPr>
      <p:guideLst/>
    </p:cSldViewPr>
  </p:slideViewPr>
  <p:outlineViewPr>
    <p:cViewPr>
      <p:scale>
        <a:sx n="33" d="100"/>
        <a:sy n="33" d="100"/>
      </p:scale>
      <p:origin x="0" y="-942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7B733-20E7-F949-8AB5-404CCD41E50A}" type="datetimeFigureOut">
              <a:rPr lang="it-IT" smtClean="0"/>
              <a:t>02/06/2024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4557D-34A0-AF47-9995-40ECB33A7FC7}" type="slidenum">
              <a:rPr lang="it-IT" smtClean="0"/>
              <a:t>‹N›</a:t>
            </a:fld>
            <a:endParaRPr lang="it-IT"/>
          </a:p>
        </p:txBody>
      </p:sp>
    </p:spTree>
    <p:extLst>
      <p:ext uri="{BB962C8B-B14F-4D97-AF65-F5344CB8AC3E}">
        <p14:creationId xmlns:p14="http://schemas.microsoft.com/office/powerpoint/2010/main" val="265262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F24557D-34A0-AF47-9995-40ECB33A7FC7}" type="slidenum">
              <a:rPr lang="it-IT" smtClean="0"/>
              <a:t>19</a:t>
            </a:fld>
            <a:endParaRPr lang="it-IT"/>
          </a:p>
        </p:txBody>
      </p:sp>
    </p:spTree>
    <p:extLst>
      <p:ext uri="{BB962C8B-B14F-4D97-AF65-F5344CB8AC3E}">
        <p14:creationId xmlns:p14="http://schemas.microsoft.com/office/powerpoint/2010/main" val="2395986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1FE34965-1AC6-629D-787E-8008E0FBF174}"/>
              </a:ext>
            </a:extLst>
          </p:cNvPr>
          <p:cNvSpPr>
            <a:spLocks noGrp="1" noRot="1" noMove="1" noResize="1" noEditPoints="1" noAdjustHandles="1" noChangeArrowheads="1" noChangeShapeType="1"/>
          </p:cNvSpPr>
          <p:nvPr userDrawn="1"/>
        </p:nvSpPr>
        <p:spPr>
          <a:xfrm>
            <a:off x="5178489" y="2668419"/>
            <a:ext cx="7013511" cy="2043548"/>
          </a:xfrm>
          <a:prstGeom prst="rect">
            <a:avLst/>
          </a:prstGeom>
          <a:solidFill>
            <a:srgbClr val="00B050"/>
          </a:solidFill>
          <a:ln>
            <a:solidFill>
              <a:srgbClr val="EB6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4" name="Immagine 3">
            <a:extLst>
              <a:ext uri="{FF2B5EF4-FFF2-40B4-BE49-F238E27FC236}">
                <a16:creationId xmlns:a16="http://schemas.microsoft.com/office/drawing/2014/main" id="{AD864382-74EB-27EC-2AAD-E21C8F0E4D27}"/>
              </a:ext>
            </a:extLst>
          </p:cNvPr>
          <p:cNvPicPr>
            <a:picLocks noGrp="1" noRot="1" noMove="1" noResize="1" noEditPoints="1" noAdjustHandles="1" noChangeArrowheads="1" noChangeShapeType="1" noCrop="1"/>
          </p:cNvPicPr>
          <p:nvPr userDrawn="1"/>
        </p:nvPicPr>
        <p:blipFill>
          <a:blip r:embed="rId2"/>
          <a:stretch>
            <a:fillRect/>
          </a:stretch>
        </p:blipFill>
        <p:spPr>
          <a:xfrm>
            <a:off x="72000" y="63440"/>
            <a:ext cx="3589234" cy="845122"/>
          </a:xfrm>
          <a:prstGeom prst="rect">
            <a:avLst/>
          </a:prstGeom>
        </p:spPr>
      </p:pic>
      <p:sp>
        <p:nvSpPr>
          <p:cNvPr id="5" name="CasellaDiTesto 4">
            <a:extLst>
              <a:ext uri="{FF2B5EF4-FFF2-40B4-BE49-F238E27FC236}">
                <a16:creationId xmlns:a16="http://schemas.microsoft.com/office/drawing/2014/main" id="{8CD1E266-E8E1-11DC-78C3-0A3764403122}"/>
              </a:ext>
            </a:extLst>
          </p:cNvPr>
          <p:cNvSpPr txBox="1">
            <a:spLocks noGrp="1" noRot="1" noMove="1" noResize="1" noEditPoints="1" noAdjustHandles="1" noChangeArrowheads="1" noChangeShapeType="1"/>
          </p:cNvSpPr>
          <p:nvPr userDrawn="1"/>
        </p:nvSpPr>
        <p:spPr>
          <a:xfrm>
            <a:off x="8135829" y="583163"/>
            <a:ext cx="3368351" cy="369332"/>
          </a:xfrm>
          <a:prstGeom prst="rect">
            <a:avLst/>
          </a:prstGeom>
          <a:noFill/>
        </p:spPr>
        <p:txBody>
          <a:bodyPr wrap="square" rtlCol="0">
            <a:spAutoFit/>
          </a:bodyPr>
          <a:lstStyle/>
          <a:p>
            <a:r>
              <a:rPr lang="it-IT" baseline="0" dirty="0">
                <a:solidFill>
                  <a:schemeClr val="bg1"/>
                </a:solidFill>
                <a:latin typeface="Segoe UI Light" panose="020B0502040204020203" pitchFamily="34" charset="0"/>
                <a:cs typeface="Segoe UI Light" panose="020B0502040204020203" pitchFamily="34" charset="0"/>
              </a:rPr>
              <a:t>Technology to </a:t>
            </a:r>
            <a:r>
              <a:rPr lang="it-IT" baseline="0" dirty="0" err="1">
                <a:solidFill>
                  <a:schemeClr val="bg1"/>
                </a:solidFill>
                <a:latin typeface="Segoe UI Light" panose="020B0502040204020203" pitchFamily="34" charset="0"/>
                <a:cs typeface="Segoe UI Light" panose="020B0502040204020203" pitchFamily="34" charset="0"/>
              </a:rPr>
              <a:t>shape</a:t>
            </a:r>
            <a:r>
              <a:rPr lang="it-IT" baseline="0" dirty="0">
                <a:solidFill>
                  <a:schemeClr val="bg1"/>
                </a:solidFill>
                <a:latin typeface="Segoe UI Light" panose="020B0502040204020203" pitchFamily="34" charset="0"/>
                <a:cs typeface="Segoe UI Light" panose="020B0502040204020203" pitchFamily="34" charset="0"/>
              </a:rPr>
              <a:t> the future</a:t>
            </a:r>
          </a:p>
        </p:txBody>
      </p:sp>
      <p:pic>
        <p:nvPicPr>
          <p:cNvPr id="6" name="Elemento grafico 5" descr="Insieme di cerchi in differenti dimensioni e modelli">
            <a:extLst>
              <a:ext uri="{FF2B5EF4-FFF2-40B4-BE49-F238E27FC236}">
                <a16:creationId xmlns:a16="http://schemas.microsoft.com/office/drawing/2014/main" id="{07EC51E5-5A16-B2FA-EE58-81022C008923}"/>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71999" y="1172948"/>
            <a:ext cx="5034489" cy="5034489"/>
          </a:xfrm>
          <a:prstGeom prst="rect">
            <a:avLst/>
          </a:prstGeom>
        </p:spPr>
      </p:pic>
      <p:sp>
        <p:nvSpPr>
          <p:cNvPr id="11" name="Segnaposto testo 10">
            <a:extLst>
              <a:ext uri="{FF2B5EF4-FFF2-40B4-BE49-F238E27FC236}">
                <a16:creationId xmlns:a16="http://schemas.microsoft.com/office/drawing/2014/main" id="{B7044350-7493-9AAC-4510-69F985865739}"/>
              </a:ext>
            </a:extLst>
          </p:cNvPr>
          <p:cNvSpPr>
            <a:spLocks noGrp="1" noRot="1" noMove="1" noResize="1" noEditPoints="1" noAdjustHandles="1" noChangeArrowheads="1" noChangeShapeType="1"/>
          </p:cNvSpPr>
          <p:nvPr>
            <p:ph type="body" sz="quarter" idx="10"/>
          </p:nvPr>
        </p:nvSpPr>
        <p:spPr>
          <a:xfrm>
            <a:off x="5238573" y="2734653"/>
            <a:ext cx="6881428" cy="1897167"/>
          </a:xfrm>
          <a:prstGeom prst="rect">
            <a:avLst/>
          </a:prstGeom>
        </p:spPr>
        <p:txBody>
          <a:bodyPr anchor="ctr"/>
          <a:lstStyle>
            <a:lvl1pPr marL="0" indent="0">
              <a:buFontTx/>
              <a:buNone/>
              <a:defRPr>
                <a:solidFill>
                  <a:schemeClr val="bg1"/>
                </a:solidFill>
                <a:latin typeface="Segoe UI Light" panose="020B0502040204020203" pitchFamily="34" charset="0"/>
                <a:cs typeface="Segoe UI Light" panose="020B0502040204020203" pitchFamily="34" charset="0"/>
              </a:defRPr>
            </a:lvl1pPr>
            <a:lvl2pPr marL="457200" indent="0">
              <a:buFontTx/>
              <a:buNone/>
              <a:defRPr>
                <a:solidFill>
                  <a:schemeClr val="bg1"/>
                </a:solidFill>
                <a:latin typeface="Segoe UI Light" panose="020B0502040204020203" pitchFamily="34" charset="0"/>
                <a:cs typeface="Segoe UI Light" panose="020B0502040204020203" pitchFamily="34" charset="0"/>
              </a:defRPr>
            </a:lvl2pPr>
            <a:lvl3pPr marL="914400" indent="0">
              <a:buFontTx/>
              <a:buNone/>
              <a:defRPr>
                <a:solidFill>
                  <a:schemeClr val="bg1"/>
                </a:solidFill>
                <a:latin typeface="Segoe UI Light" panose="020B0502040204020203" pitchFamily="34" charset="0"/>
                <a:cs typeface="Segoe UI Light" panose="020B0502040204020203" pitchFamily="34" charset="0"/>
              </a:defRPr>
            </a:lvl3pPr>
            <a:lvl4pPr marL="1371600" indent="0">
              <a:buFontTx/>
              <a:buNone/>
              <a:defRPr>
                <a:solidFill>
                  <a:schemeClr val="bg1"/>
                </a:solidFill>
                <a:latin typeface="Segoe UI Light" panose="020B0502040204020203" pitchFamily="34" charset="0"/>
                <a:cs typeface="Segoe UI Light" panose="020B0502040204020203" pitchFamily="34" charset="0"/>
              </a:defRPr>
            </a:lvl4pPr>
            <a:lvl5pPr marL="1828800" indent="0">
              <a:buFontTx/>
              <a:buNone/>
              <a:defRPr>
                <a:solidFill>
                  <a:schemeClr val="bg1"/>
                </a:solidFill>
                <a:latin typeface="Segoe UI Light" panose="020B0502040204020203" pitchFamily="34" charset="0"/>
                <a:cs typeface="Segoe UI Light" panose="020B0502040204020203" pitchFamily="34" charset="0"/>
              </a:defRPr>
            </a:lvl5pPr>
          </a:lstStyle>
          <a:p>
            <a:pPr lvl="0"/>
            <a:endParaRPr lang="it-IT" dirty="0"/>
          </a:p>
        </p:txBody>
      </p:sp>
    </p:spTree>
    <p:extLst>
      <p:ext uri="{BB962C8B-B14F-4D97-AF65-F5344CB8AC3E}">
        <p14:creationId xmlns:p14="http://schemas.microsoft.com/office/powerpoint/2010/main" val="1320760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1FE34965-1AC6-629D-787E-8008E0FBF174}"/>
              </a:ext>
            </a:extLst>
          </p:cNvPr>
          <p:cNvSpPr>
            <a:spLocks noGrp="1" noRot="1" noMove="1" noResize="1" noEditPoints="1" noAdjustHandles="1" noChangeArrowheads="1" noChangeShapeType="1"/>
          </p:cNvSpPr>
          <p:nvPr userDrawn="1"/>
        </p:nvSpPr>
        <p:spPr>
          <a:xfrm>
            <a:off x="5178489" y="2668419"/>
            <a:ext cx="7013511" cy="2043548"/>
          </a:xfrm>
          <a:prstGeom prst="rect">
            <a:avLst/>
          </a:prstGeom>
          <a:solidFill>
            <a:srgbClr val="00B050"/>
          </a:solidFill>
          <a:ln>
            <a:solidFill>
              <a:srgbClr val="EB6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4" name="Immagine 3">
            <a:extLst>
              <a:ext uri="{FF2B5EF4-FFF2-40B4-BE49-F238E27FC236}">
                <a16:creationId xmlns:a16="http://schemas.microsoft.com/office/drawing/2014/main" id="{AD864382-74EB-27EC-2AAD-E21C8F0E4D27}"/>
              </a:ext>
            </a:extLst>
          </p:cNvPr>
          <p:cNvPicPr>
            <a:picLocks noGrp="1" noRot="1" noMove="1" noResize="1" noEditPoints="1" noAdjustHandles="1" noChangeArrowheads="1" noChangeShapeType="1" noCrop="1"/>
          </p:cNvPicPr>
          <p:nvPr userDrawn="1"/>
        </p:nvPicPr>
        <p:blipFill>
          <a:blip r:embed="rId2"/>
          <a:stretch>
            <a:fillRect/>
          </a:stretch>
        </p:blipFill>
        <p:spPr>
          <a:xfrm>
            <a:off x="72000" y="63440"/>
            <a:ext cx="3589234" cy="845122"/>
          </a:xfrm>
          <a:prstGeom prst="rect">
            <a:avLst/>
          </a:prstGeom>
        </p:spPr>
      </p:pic>
      <p:sp>
        <p:nvSpPr>
          <p:cNvPr id="5" name="CasellaDiTesto 4">
            <a:extLst>
              <a:ext uri="{FF2B5EF4-FFF2-40B4-BE49-F238E27FC236}">
                <a16:creationId xmlns:a16="http://schemas.microsoft.com/office/drawing/2014/main" id="{8CD1E266-E8E1-11DC-78C3-0A3764403122}"/>
              </a:ext>
            </a:extLst>
          </p:cNvPr>
          <p:cNvSpPr txBox="1">
            <a:spLocks noGrp="1" noRot="1" noMove="1" noResize="1" noEditPoints="1" noAdjustHandles="1" noChangeArrowheads="1" noChangeShapeType="1"/>
          </p:cNvSpPr>
          <p:nvPr userDrawn="1"/>
        </p:nvSpPr>
        <p:spPr>
          <a:xfrm>
            <a:off x="8135829" y="583163"/>
            <a:ext cx="3368351" cy="369332"/>
          </a:xfrm>
          <a:prstGeom prst="rect">
            <a:avLst/>
          </a:prstGeom>
          <a:noFill/>
        </p:spPr>
        <p:txBody>
          <a:bodyPr wrap="square" rtlCol="0">
            <a:spAutoFit/>
          </a:bodyPr>
          <a:lstStyle/>
          <a:p>
            <a:r>
              <a:rPr lang="it-IT" baseline="0" dirty="0">
                <a:solidFill>
                  <a:schemeClr val="bg1"/>
                </a:solidFill>
                <a:latin typeface="Segoe UI Light" panose="020B0502040204020203" pitchFamily="34" charset="0"/>
                <a:cs typeface="Segoe UI Light" panose="020B0502040204020203" pitchFamily="34" charset="0"/>
              </a:rPr>
              <a:t>Technology to </a:t>
            </a:r>
            <a:r>
              <a:rPr lang="it-IT" baseline="0" dirty="0" err="1">
                <a:solidFill>
                  <a:schemeClr val="bg1"/>
                </a:solidFill>
                <a:latin typeface="Segoe UI Light" panose="020B0502040204020203" pitchFamily="34" charset="0"/>
                <a:cs typeface="Segoe UI Light" panose="020B0502040204020203" pitchFamily="34" charset="0"/>
              </a:rPr>
              <a:t>shape</a:t>
            </a:r>
            <a:r>
              <a:rPr lang="it-IT" baseline="0" dirty="0">
                <a:solidFill>
                  <a:schemeClr val="bg1"/>
                </a:solidFill>
                <a:latin typeface="Segoe UI Light" panose="020B0502040204020203" pitchFamily="34" charset="0"/>
                <a:cs typeface="Segoe UI Light" panose="020B0502040204020203" pitchFamily="34" charset="0"/>
              </a:rPr>
              <a:t> the future</a:t>
            </a:r>
          </a:p>
        </p:txBody>
      </p:sp>
      <p:sp>
        <p:nvSpPr>
          <p:cNvPr id="11" name="Segnaposto testo 10">
            <a:extLst>
              <a:ext uri="{FF2B5EF4-FFF2-40B4-BE49-F238E27FC236}">
                <a16:creationId xmlns:a16="http://schemas.microsoft.com/office/drawing/2014/main" id="{B7044350-7493-9AAC-4510-69F985865739}"/>
              </a:ext>
            </a:extLst>
          </p:cNvPr>
          <p:cNvSpPr>
            <a:spLocks noGrp="1" noRot="1" noMove="1" noResize="1" noEditPoints="1" noAdjustHandles="1" noChangeArrowheads="1" noChangeShapeType="1"/>
          </p:cNvSpPr>
          <p:nvPr>
            <p:ph type="body" sz="quarter" idx="10"/>
          </p:nvPr>
        </p:nvSpPr>
        <p:spPr>
          <a:xfrm>
            <a:off x="5238573" y="2734653"/>
            <a:ext cx="6881428" cy="1897167"/>
          </a:xfrm>
          <a:prstGeom prst="rect">
            <a:avLst/>
          </a:prstGeom>
        </p:spPr>
        <p:txBody>
          <a:bodyPr anchor="ctr"/>
          <a:lstStyle>
            <a:lvl1pPr marL="0" indent="0">
              <a:buFontTx/>
              <a:buNone/>
              <a:defRPr>
                <a:solidFill>
                  <a:schemeClr val="bg1"/>
                </a:solidFill>
                <a:latin typeface="Segoe UI Light" panose="020B0502040204020203" pitchFamily="34" charset="0"/>
                <a:cs typeface="Segoe UI Light" panose="020B0502040204020203" pitchFamily="34" charset="0"/>
              </a:defRPr>
            </a:lvl1pPr>
            <a:lvl2pPr marL="457200" indent="0">
              <a:buFontTx/>
              <a:buNone/>
              <a:defRPr>
                <a:solidFill>
                  <a:schemeClr val="bg1"/>
                </a:solidFill>
                <a:latin typeface="Segoe UI Light" panose="020B0502040204020203" pitchFamily="34" charset="0"/>
                <a:cs typeface="Segoe UI Light" panose="020B0502040204020203" pitchFamily="34" charset="0"/>
              </a:defRPr>
            </a:lvl2pPr>
            <a:lvl3pPr marL="914400" indent="0">
              <a:buFontTx/>
              <a:buNone/>
              <a:defRPr>
                <a:solidFill>
                  <a:schemeClr val="bg1"/>
                </a:solidFill>
                <a:latin typeface="Segoe UI Light" panose="020B0502040204020203" pitchFamily="34" charset="0"/>
                <a:cs typeface="Segoe UI Light" panose="020B0502040204020203" pitchFamily="34" charset="0"/>
              </a:defRPr>
            </a:lvl3pPr>
            <a:lvl4pPr marL="1371600" indent="0">
              <a:buFontTx/>
              <a:buNone/>
              <a:defRPr>
                <a:solidFill>
                  <a:schemeClr val="bg1"/>
                </a:solidFill>
                <a:latin typeface="Segoe UI Light" panose="020B0502040204020203" pitchFamily="34" charset="0"/>
                <a:cs typeface="Segoe UI Light" panose="020B0502040204020203" pitchFamily="34" charset="0"/>
              </a:defRPr>
            </a:lvl4pPr>
            <a:lvl5pPr marL="1828800" indent="0">
              <a:buFontTx/>
              <a:buNone/>
              <a:defRPr>
                <a:solidFill>
                  <a:schemeClr val="bg1"/>
                </a:solidFill>
                <a:latin typeface="Segoe UI Light" panose="020B0502040204020203" pitchFamily="34" charset="0"/>
                <a:cs typeface="Segoe UI Light" panose="020B0502040204020203" pitchFamily="34" charset="0"/>
              </a:defRPr>
            </a:lvl5pPr>
          </a:lstStyle>
          <a:p>
            <a:pPr lvl="0"/>
            <a:endParaRPr lang="it-IT" dirty="0"/>
          </a:p>
        </p:txBody>
      </p:sp>
      <p:pic>
        <p:nvPicPr>
          <p:cNvPr id="7" name="Elemento grafico 6" descr="Diversi cerchi e un circolo di linee radiali">
            <a:extLst>
              <a:ext uri="{FF2B5EF4-FFF2-40B4-BE49-F238E27FC236}">
                <a16:creationId xmlns:a16="http://schemas.microsoft.com/office/drawing/2014/main" id="{072CAAAF-D721-5FB6-8D40-67294731EAD3}"/>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410817" y="827723"/>
            <a:ext cx="5724939" cy="5724939"/>
          </a:xfrm>
          <a:prstGeom prst="rect">
            <a:avLst/>
          </a:prstGeom>
        </p:spPr>
      </p:pic>
    </p:spTree>
    <p:extLst>
      <p:ext uri="{BB962C8B-B14F-4D97-AF65-F5344CB8AC3E}">
        <p14:creationId xmlns:p14="http://schemas.microsoft.com/office/powerpoint/2010/main" val="3896764397"/>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8F256B-743F-87B8-DA67-AF5479125507}"/>
              </a:ext>
            </a:extLst>
          </p:cNvPr>
          <p:cNvSpPr>
            <a:spLocks noGrp="1" noRot="1" noMove="1" noResize="1" noEditPoints="1" noAdjustHandles="1" noChangeArrowheads="1" noChangeShapeType="1"/>
          </p:cNvSpPr>
          <p:nvPr>
            <p:ph type="title"/>
          </p:nvPr>
        </p:nvSpPr>
        <p:spPr/>
        <p:txBody>
          <a:bodyPr/>
          <a:lstStyle/>
          <a:p>
            <a:r>
              <a:rPr lang="it-IT"/>
              <a:t>Fare clic per modificare lo stile del titolo dello schema</a:t>
            </a:r>
          </a:p>
        </p:txBody>
      </p:sp>
    </p:spTree>
    <p:extLst>
      <p:ext uri="{BB962C8B-B14F-4D97-AF65-F5344CB8AC3E}">
        <p14:creationId xmlns:p14="http://schemas.microsoft.com/office/powerpoint/2010/main" val="263943053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B989E0-566F-D0C4-422F-39457DDB7E6B}"/>
              </a:ext>
            </a:extLst>
          </p:cNvPr>
          <p:cNvSpPr>
            <a:spLocks noGrp="1" noRot="1" noMove="1" noResize="1" noEditPoints="1" noAdjustHandles="1" noChangeArrowheads="1" noChangeShapeType="1"/>
          </p:cNvSpPr>
          <p:nvPr>
            <p:ph type="title"/>
          </p:nvPr>
        </p:nvSpPr>
        <p:spPr/>
        <p:txBody>
          <a:bodyPr/>
          <a:lstStyle/>
          <a:p>
            <a:r>
              <a:rPr lang="it-IT"/>
              <a:t>Fare clic per modificare lo stile del titolo dello schema</a:t>
            </a:r>
          </a:p>
        </p:txBody>
      </p:sp>
      <p:sp>
        <p:nvSpPr>
          <p:cNvPr id="4" name="Segnaposto testo 3">
            <a:extLst>
              <a:ext uri="{FF2B5EF4-FFF2-40B4-BE49-F238E27FC236}">
                <a16:creationId xmlns:a16="http://schemas.microsoft.com/office/drawing/2014/main" id="{5F862A85-9617-C1FF-2A17-31CCAA573D59}"/>
              </a:ext>
            </a:extLst>
          </p:cNvPr>
          <p:cNvSpPr>
            <a:spLocks noGrp="1" noRot="1" noMove="1" noResize="1" noEditPoints="1" noAdjustHandles="1" noChangeArrowheads="1" noChangeShapeType="1"/>
          </p:cNvSpPr>
          <p:nvPr>
            <p:ph type="body" sz="quarter" idx="10"/>
          </p:nvPr>
        </p:nvSpPr>
        <p:spPr>
          <a:xfrm>
            <a:off x="2442433" y="1637619"/>
            <a:ext cx="7307133" cy="4501923"/>
          </a:xfrm>
          <a:prstGeom prst="rect">
            <a:avLst/>
          </a:prstGeom>
          <a:ln>
            <a:solidFill>
              <a:srgbClr val="EB6927"/>
            </a:solidFill>
          </a:ln>
        </p:spPr>
        <p:txBody>
          <a:bodyPr anchor="ctr"/>
          <a:lstStyle>
            <a:lvl1pPr marL="0" indent="0" algn="ctr">
              <a:buNone/>
              <a:defRPr sz="3200">
                <a:latin typeface="Segoe UI Light" panose="020B0502040204020203" pitchFamily="34" charset="0"/>
                <a:cs typeface="Segoe UI Light" panose="020B0502040204020203" pitchFamily="34" charset="0"/>
              </a:defRPr>
            </a:lvl1pPr>
            <a:lvl2pPr>
              <a:defRPr>
                <a:latin typeface="Segoe UI Light" panose="020B0502040204020203" pitchFamily="34" charset="0"/>
                <a:cs typeface="Segoe UI Light" panose="020B0502040204020203" pitchFamily="34" charset="0"/>
              </a:defRPr>
            </a:lvl2pPr>
            <a:lvl3pPr>
              <a:defRPr>
                <a:latin typeface="Segoe UI Light" panose="020B0502040204020203" pitchFamily="34" charset="0"/>
                <a:cs typeface="Segoe UI Light" panose="020B0502040204020203" pitchFamily="34" charset="0"/>
              </a:defRPr>
            </a:lvl3pPr>
            <a:lvl4pPr>
              <a:defRPr>
                <a:latin typeface="Segoe UI Light" panose="020B0502040204020203" pitchFamily="34" charset="0"/>
                <a:cs typeface="Segoe UI Light" panose="020B0502040204020203" pitchFamily="34" charset="0"/>
              </a:defRPr>
            </a:lvl4pPr>
            <a:lvl5pPr>
              <a:defRPr>
                <a:latin typeface="Segoe UI Light" panose="020B0502040204020203" pitchFamily="34" charset="0"/>
                <a:cs typeface="Segoe UI Light" panose="020B0502040204020203" pitchFamily="34" charset="0"/>
              </a:defRPr>
            </a:lvl5pPr>
          </a:lstStyle>
          <a:p>
            <a:pPr lvl="0"/>
            <a:endParaRPr lang="it-IT" dirty="0"/>
          </a:p>
        </p:txBody>
      </p:sp>
    </p:spTree>
    <p:extLst>
      <p:ext uri="{BB962C8B-B14F-4D97-AF65-F5344CB8AC3E}">
        <p14:creationId xmlns:p14="http://schemas.microsoft.com/office/powerpoint/2010/main" val="426104357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55734D-0306-CD2D-41EC-CD604FE90BA0}"/>
              </a:ext>
            </a:extLst>
          </p:cNvPr>
          <p:cNvSpPr>
            <a:spLocks noGrp="1" noRot="1" noMove="1" noResize="1" noEditPoints="1" noAdjustHandles="1" noChangeArrowheads="1" noChangeShapeType="1"/>
          </p:cNvSpPr>
          <p:nvPr>
            <p:ph type="title"/>
          </p:nvPr>
        </p:nvSpPr>
        <p:spPr/>
        <p:txBody>
          <a:bodyPr/>
          <a:lstStyle/>
          <a:p>
            <a:r>
              <a:rPr lang="it-IT" dirty="0"/>
              <a:t>Fare clic per modificare lo stile del titolo dello schema</a:t>
            </a:r>
          </a:p>
        </p:txBody>
      </p:sp>
      <p:sp>
        <p:nvSpPr>
          <p:cNvPr id="4" name="Segnaposto immagine 3">
            <a:extLst>
              <a:ext uri="{FF2B5EF4-FFF2-40B4-BE49-F238E27FC236}">
                <a16:creationId xmlns:a16="http://schemas.microsoft.com/office/drawing/2014/main" id="{0B002005-72E8-75D3-411B-B66CBF6EBC1D}"/>
              </a:ext>
            </a:extLst>
          </p:cNvPr>
          <p:cNvSpPr>
            <a:spLocks noGrp="1" noRot="1" noMove="1" noResize="1" noEditPoints="1" noAdjustHandles="1" noChangeArrowheads="1" noChangeShapeType="1"/>
          </p:cNvSpPr>
          <p:nvPr>
            <p:ph type="pic" sz="quarter" idx="10"/>
          </p:nvPr>
        </p:nvSpPr>
        <p:spPr>
          <a:xfrm>
            <a:off x="108000" y="1188000"/>
            <a:ext cx="5400000" cy="5400000"/>
          </a:xfrm>
          <a:prstGeom prst="rect">
            <a:avLst/>
          </a:prstGeom>
        </p:spPr>
        <p:txBody>
          <a:bodyPr/>
          <a:lstStyle>
            <a:lvl1pPr>
              <a:defRPr>
                <a:solidFill>
                  <a:schemeClr val="bg1"/>
                </a:solidFill>
              </a:defRPr>
            </a:lvl1pPr>
          </a:lstStyle>
          <a:p>
            <a:endParaRPr lang="it-IT" dirty="0"/>
          </a:p>
        </p:txBody>
      </p:sp>
      <p:sp>
        <p:nvSpPr>
          <p:cNvPr id="6" name="Segnaposto testo 5">
            <a:extLst>
              <a:ext uri="{FF2B5EF4-FFF2-40B4-BE49-F238E27FC236}">
                <a16:creationId xmlns:a16="http://schemas.microsoft.com/office/drawing/2014/main" id="{0300CFFB-B42C-BE59-B86A-D161E9A22247}"/>
              </a:ext>
            </a:extLst>
          </p:cNvPr>
          <p:cNvSpPr>
            <a:spLocks noGrp="1" noRot="1" noMove="1" noResize="1" noEditPoints="1" noAdjustHandles="1" noChangeArrowheads="1" noChangeShapeType="1"/>
          </p:cNvSpPr>
          <p:nvPr>
            <p:ph type="body" sz="quarter" idx="11"/>
          </p:nvPr>
        </p:nvSpPr>
        <p:spPr>
          <a:xfrm>
            <a:off x="5580000" y="1187999"/>
            <a:ext cx="6480000" cy="5400001"/>
          </a:xfrm>
          <a:prstGeom prst="rect">
            <a:avLst/>
          </a:prstGeom>
          <a:ln w="6350">
            <a:solidFill>
              <a:srgbClr val="EB6927"/>
            </a:solidFill>
          </a:ln>
        </p:spPr>
        <p:txBody>
          <a:bodyPr/>
          <a:lstStyle>
            <a:lvl1pPr marL="0" indent="0">
              <a:buNone/>
              <a:defRPr sz="2800">
                <a:latin typeface="Segoe UI Light" panose="020B0502040204020203" pitchFamily="34" charset="0"/>
                <a:cs typeface="Segoe UI Light" panose="020B0502040204020203" pitchFamily="34" charset="0"/>
              </a:defRPr>
            </a:lvl1pPr>
            <a:lvl2pPr marL="457200" indent="0">
              <a:buNone/>
              <a:defRPr sz="2400">
                <a:latin typeface="Segoe UI Light" panose="020B0502040204020203" pitchFamily="34" charset="0"/>
                <a:cs typeface="Segoe UI Light" panose="020B0502040204020203" pitchFamily="34" charset="0"/>
              </a:defRPr>
            </a:lvl2pPr>
            <a:lvl3pPr marL="914400" indent="0">
              <a:buNone/>
              <a:defRPr sz="2000">
                <a:latin typeface="Segoe UI Light" panose="020B0502040204020203" pitchFamily="34" charset="0"/>
                <a:cs typeface="Segoe UI Light" panose="020B0502040204020203" pitchFamily="34" charset="0"/>
              </a:defRPr>
            </a:lvl3pPr>
            <a:lvl4pPr marL="1371600" indent="0">
              <a:buNone/>
              <a:defRPr sz="1800">
                <a:latin typeface="Segoe UI Light" panose="020B0502040204020203" pitchFamily="34" charset="0"/>
                <a:cs typeface="Segoe UI Light" panose="020B0502040204020203" pitchFamily="34" charset="0"/>
              </a:defRPr>
            </a:lvl4pPr>
            <a:lvl5pPr marL="1828800" indent="0">
              <a:buNone/>
              <a:defRPr sz="1800">
                <a:latin typeface="Segoe UI Light" panose="020B0502040204020203" pitchFamily="34" charset="0"/>
                <a:cs typeface="Segoe UI Light" panose="020B0502040204020203" pitchFamily="34" charset="0"/>
              </a:defRPr>
            </a:lvl5pPr>
          </a:lstStyle>
          <a:p>
            <a:pPr lvl="0"/>
            <a:endParaRPr lang="it-IT" dirty="0"/>
          </a:p>
        </p:txBody>
      </p:sp>
    </p:spTree>
    <p:extLst>
      <p:ext uri="{BB962C8B-B14F-4D97-AF65-F5344CB8AC3E}">
        <p14:creationId xmlns:p14="http://schemas.microsoft.com/office/powerpoint/2010/main" val="3226806835"/>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02081B-B74C-F292-5545-3ED84017CB22}"/>
              </a:ext>
            </a:extLst>
          </p:cNvPr>
          <p:cNvSpPr>
            <a:spLocks noGrp="1" noRot="1" noMove="1" noResize="1" noEditPoints="1" noAdjustHandles="1" noChangeArrowheads="1" noChangeShapeType="1"/>
          </p:cNvSpPr>
          <p:nvPr>
            <p:ph type="title"/>
          </p:nvPr>
        </p:nvSpPr>
        <p:spPr/>
        <p:txBody>
          <a:bodyPr/>
          <a:lstStyle/>
          <a:p>
            <a:r>
              <a:rPr lang="it-IT"/>
              <a:t>Fare clic per modificare lo stile del titolo dello schema</a:t>
            </a:r>
          </a:p>
        </p:txBody>
      </p:sp>
      <p:sp>
        <p:nvSpPr>
          <p:cNvPr id="4" name="Segnaposto grafico 3">
            <a:extLst>
              <a:ext uri="{FF2B5EF4-FFF2-40B4-BE49-F238E27FC236}">
                <a16:creationId xmlns:a16="http://schemas.microsoft.com/office/drawing/2014/main" id="{EE7CF365-6104-B928-7F72-2ED49364EF66}"/>
              </a:ext>
            </a:extLst>
          </p:cNvPr>
          <p:cNvSpPr>
            <a:spLocks noGrp="1" noRot="1" noMove="1" noResize="1" noEditPoints="1" noAdjustHandles="1" noChangeArrowheads="1" noChangeShapeType="1"/>
          </p:cNvSpPr>
          <p:nvPr>
            <p:ph type="chart" sz="quarter" idx="10"/>
          </p:nvPr>
        </p:nvSpPr>
        <p:spPr>
          <a:xfrm>
            <a:off x="108000" y="1188000"/>
            <a:ext cx="5400000" cy="5400000"/>
          </a:xfrm>
          <a:prstGeom prst="rect">
            <a:avLst/>
          </a:prstGeom>
        </p:spPr>
        <p:txBody>
          <a:bodyPr/>
          <a:lstStyle/>
          <a:p>
            <a:endParaRPr lang="it-IT" dirty="0"/>
          </a:p>
        </p:txBody>
      </p:sp>
      <p:sp>
        <p:nvSpPr>
          <p:cNvPr id="5" name="Segnaposto testo 5">
            <a:extLst>
              <a:ext uri="{FF2B5EF4-FFF2-40B4-BE49-F238E27FC236}">
                <a16:creationId xmlns:a16="http://schemas.microsoft.com/office/drawing/2014/main" id="{B6DA0C24-C9FB-1C5F-6609-58AFDC7B6D00}"/>
              </a:ext>
            </a:extLst>
          </p:cNvPr>
          <p:cNvSpPr>
            <a:spLocks noGrp="1" noRot="1" noMove="1" noResize="1" noEditPoints="1" noAdjustHandles="1" noChangeArrowheads="1" noChangeShapeType="1"/>
          </p:cNvSpPr>
          <p:nvPr>
            <p:ph type="body" sz="quarter" idx="11"/>
          </p:nvPr>
        </p:nvSpPr>
        <p:spPr>
          <a:xfrm>
            <a:off x="5580000" y="1187999"/>
            <a:ext cx="6480000" cy="5400001"/>
          </a:xfrm>
          <a:prstGeom prst="rect">
            <a:avLst/>
          </a:prstGeom>
          <a:ln w="12700">
            <a:solidFill>
              <a:srgbClr val="EB6927"/>
            </a:solidFill>
          </a:ln>
        </p:spPr>
        <p:txBody>
          <a:bodyPr/>
          <a:lstStyle>
            <a:lvl1pPr marL="0" indent="0">
              <a:buNone/>
              <a:defRPr sz="2800">
                <a:latin typeface="Segoe UI Light" panose="020B0502040204020203" pitchFamily="34" charset="0"/>
                <a:cs typeface="Segoe UI Light" panose="020B0502040204020203" pitchFamily="34" charset="0"/>
              </a:defRPr>
            </a:lvl1pPr>
            <a:lvl2pPr marL="457200" indent="0">
              <a:buNone/>
              <a:defRPr sz="2400">
                <a:latin typeface="Segoe UI Light" panose="020B0502040204020203" pitchFamily="34" charset="0"/>
                <a:cs typeface="Segoe UI Light" panose="020B0502040204020203" pitchFamily="34" charset="0"/>
              </a:defRPr>
            </a:lvl2pPr>
            <a:lvl3pPr marL="914400" indent="0">
              <a:buNone/>
              <a:defRPr sz="2000">
                <a:latin typeface="Segoe UI Light" panose="020B0502040204020203" pitchFamily="34" charset="0"/>
                <a:cs typeface="Segoe UI Light" panose="020B0502040204020203" pitchFamily="34" charset="0"/>
              </a:defRPr>
            </a:lvl3pPr>
            <a:lvl4pPr marL="1371600" indent="0">
              <a:buNone/>
              <a:defRPr sz="1800">
                <a:latin typeface="Segoe UI Light" panose="020B0502040204020203" pitchFamily="34" charset="0"/>
                <a:cs typeface="Segoe UI Light" panose="020B0502040204020203" pitchFamily="34" charset="0"/>
              </a:defRPr>
            </a:lvl4pPr>
            <a:lvl5pPr marL="1828800" indent="0">
              <a:buNone/>
              <a:defRPr sz="1800">
                <a:latin typeface="Segoe UI Light" panose="020B0502040204020203" pitchFamily="34" charset="0"/>
                <a:cs typeface="Segoe UI Light" panose="020B0502040204020203" pitchFamily="34" charset="0"/>
              </a:defRPr>
            </a:lvl5pPr>
          </a:lstStyle>
          <a:p>
            <a:pPr lvl="0"/>
            <a:endParaRPr lang="it-IT" dirty="0"/>
          </a:p>
        </p:txBody>
      </p:sp>
    </p:spTree>
    <p:extLst>
      <p:ext uri="{BB962C8B-B14F-4D97-AF65-F5344CB8AC3E}">
        <p14:creationId xmlns:p14="http://schemas.microsoft.com/office/powerpoint/2010/main" val="194270652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B589F8-2A7E-A714-4D6E-DC0C9B2811B3}"/>
              </a:ext>
            </a:extLst>
          </p:cNvPr>
          <p:cNvSpPr>
            <a:spLocks noGrp="1" noRot="1" noMove="1" noResize="1" noEditPoints="1" noAdjustHandles="1" noChangeArrowheads="1" noChangeShapeType="1"/>
          </p:cNvSpPr>
          <p:nvPr>
            <p:ph type="title"/>
          </p:nvPr>
        </p:nvSpPr>
        <p:spPr/>
        <p:txBody>
          <a:bodyPr/>
          <a:lstStyle/>
          <a:p>
            <a:r>
              <a:rPr lang="it-IT" dirty="0"/>
              <a:t>Fare clic per modificare lo stile del titolo dello schema</a:t>
            </a:r>
          </a:p>
        </p:txBody>
      </p:sp>
      <p:sp>
        <p:nvSpPr>
          <p:cNvPr id="4" name="Segnaposto tabella 3">
            <a:extLst>
              <a:ext uri="{FF2B5EF4-FFF2-40B4-BE49-F238E27FC236}">
                <a16:creationId xmlns:a16="http://schemas.microsoft.com/office/drawing/2014/main" id="{D9C71D13-797F-2F58-C62D-4A299E567073}"/>
              </a:ext>
            </a:extLst>
          </p:cNvPr>
          <p:cNvSpPr>
            <a:spLocks noGrp="1"/>
          </p:cNvSpPr>
          <p:nvPr>
            <p:ph type="tbl" sz="quarter" idx="10"/>
          </p:nvPr>
        </p:nvSpPr>
        <p:spPr>
          <a:xfrm>
            <a:off x="108000" y="1188000"/>
            <a:ext cx="5400000" cy="5400000"/>
          </a:xfrm>
          <a:prstGeom prst="rect">
            <a:avLst/>
          </a:prstGeom>
        </p:spPr>
        <p:txBody>
          <a:bodyPr/>
          <a:lstStyle/>
          <a:p>
            <a:endParaRPr lang="it-IT"/>
          </a:p>
        </p:txBody>
      </p:sp>
      <p:sp>
        <p:nvSpPr>
          <p:cNvPr id="5" name="Segnaposto testo 5">
            <a:extLst>
              <a:ext uri="{FF2B5EF4-FFF2-40B4-BE49-F238E27FC236}">
                <a16:creationId xmlns:a16="http://schemas.microsoft.com/office/drawing/2014/main" id="{CD06E773-D3E1-8689-1CA6-534A3143FE7F}"/>
              </a:ext>
            </a:extLst>
          </p:cNvPr>
          <p:cNvSpPr>
            <a:spLocks noGrp="1"/>
          </p:cNvSpPr>
          <p:nvPr>
            <p:ph type="body" sz="quarter" idx="11"/>
          </p:nvPr>
        </p:nvSpPr>
        <p:spPr>
          <a:xfrm>
            <a:off x="5580000" y="1187999"/>
            <a:ext cx="6480000" cy="5400001"/>
          </a:xfrm>
          <a:prstGeom prst="rect">
            <a:avLst/>
          </a:prstGeom>
          <a:ln>
            <a:solidFill>
              <a:srgbClr val="EB6927"/>
            </a:solidFill>
          </a:ln>
        </p:spPr>
        <p:txBody>
          <a:bodyPr/>
          <a:lstStyle>
            <a:lvl1pPr marL="0" indent="0">
              <a:buNone/>
              <a:defRPr sz="2800">
                <a:latin typeface="Segoe UI Light" panose="020B0502040204020203" pitchFamily="34" charset="0"/>
                <a:cs typeface="Segoe UI Light" panose="020B0502040204020203" pitchFamily="34" charset="0"/>
              </a:defRPr>
            </a:lvl1pPr>
            <a:lvl2pPr>
              <a:defRPr sz="2400">
                <a:latin typeface="Segoe UI Light" panose="020B0502040204020203" pitchFamily="34" charset="0"/>
                <a:cs typeface="Segoe UI Light" panose="020B0502040204020203" pitchFamily="34" charset="0"/>
              </a:defRPr>
            </a:lvl2pPr>
            <a:lvl3pPr>
              <a:defRPr sz="2000">
                <a:latin typeface="Segoe UI Light" panose="020B0502040204020203" pitchFamily="34" charset="0"/>
                <a:cs typeface="Segoe UI Light" panose="020B0502040204020203" pitchFamily="34" charset="0"/>
              </a:defRPr>
            </a:lvl3pPr>
            <a:lvl4pPr>
              <a:defRPr sz="1800">
                <a:latin typeface="Segoe UI Light" panose="020B0502040204020203" pitchFamily="34" charset="0"/>
                <a:cs typeface="Segoe UI Light" panose="020B0502040204020203" pitchFamily="34" charset="0"/>
              </a:defRPr>
            </a:lvl4pPr>
            <a:lvl5pPr>
              <a:defRPr sz="1800">
                <a:latin typeface="Segoe UI Light" panose="020B0502040204020203" pitchFamily="34" charset="0"/>
                <a:cs typeface="Segoe UI Light" panose="020B0502040204020203" pitchFamily="34" charset="0"/>
              </a:defRPr>
            </a:lvl5pPr>
          </a:lstStyle>
          <a:p>
            <a:pPr lvl="0"/>
            <a:endParaRPr lang="it-IT" dirty="0"/>
          </a:p>
        </p:txBody>
      </p:sp>
    </p:spTree>
    <p:extLst>
      <p:ext uri="{BB962C8B-B14F-4D97-AF65-F5344CB8AC3E}">
        <p14:creationId xmlns:p14="http://schemas.microsoft.com/office/powerpoint/2010/main" val="359223873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FE1474-8F47-7A9F-5578-94721BF3D709}"/>
              </a:ext>
            </a:extLst>
          </p:cNvPr>
          <p:cNvSpPr>
            <a:spLocks noGrp="1" noRot="1" noMove="1" noResize="1" noEditPoints="1" noAdjustHandles="1" noChangeArrowheads="1" noChangeShapeType="1"/>
          </p:cNvSpPr>
          <p:nvPr>
            <p:ph type="title"/>
          </p:nvPr>
        </p:nvSpPr>
        <p:spPr>
          <a:xfrm>
            <a:off x="1027324" y="363894"/>
            <a:ext cx="10296659" cy="608107"/>
          </a:xfrm>
        </p:spPr>
        <p:txBody>
          <a:bodyPr/>
          <a:lstStyle/>
          <a:p>
            <a:r>
              <a:rPr lang="it-IT"/>
              <a:t>Fare clic per modificare lo stile del titolo dello schema</a:t>
            </a:r>
          </a:p>
        </p:txBody>
      </p:sp>
      <p:sp>
        <p:nvSpPr>
          <p:cNvPr id="4" name="Segnaposto risorsa multimediale 3">
            <a:extLst>
              <a:ext uri="{FF2B5EF4-FFF2-40B4-BE49-F238E27FC236}">
                <a16:creationId xmlns:a16="http://schemas.microsoft.com/office/drawing/2014/main" id="{0969CEF0-9C14-BF18-4E44-D75D039EC7A7}"/>
              </a:ext>
            </a:extLst>
          </p:cNvPr>
          <p:cNvSpPr>
            <a:spLocks noGrp="1" noRot="1" noMove="1" noResize="1" noEditPoints="1" noAdjustHandles="1" noChangeArrowheads="1" noChangeShapeType="1"/>
          </p:cNvSpPr>
          <p:nvPr>
            <p:ph type="media" sz="quarter" idx="10"/>
          </p:nvPr>
        </p:nvSpPr>
        <p:spPr>
          <a:xfrm>
            <a:off x="1495653" y="1188000"/>
            <a:ext cx="9360000" cy="5400000"/>
          </a:xfrm>
          <a:prstGeom prst="rect">
            <a:avLst/>
          </a:prstGeom>
          <a:pattFill prst="pct5">
            <a:fgClr>
              <a:schemeClr val="accent2"/>
            </a:fgClr>
            <a:bgClr>
              <a:schemeClr val="bg1"/>
            </a:bgClr>
          </a:pattFill>
        </p:spPr>
        <p:txBody>
          <a:bodyPr wrap="none"/>
          <a:lstStyle>
            <a:lvl1pPr marL="0" indent="0">
              <a:buNone/>
              <a:defRPr/>
            </a:lvl1pPr>
          </a:lstStyle>
          <a:p>
            <a:endParaRPr lang="it-IT" dirty="0"/>
          </a:p>
        </p:txBody>
      </p:sp>
    </p:spTree>
    <p:extLst>
      <p:ext uri="{BB962C8B-B14F-4D97-AF65-F5344CB8AC3E}">
        <p14:creationId xmlns:p14="http://schemas.microsoft.com/office/powerpoint/2010/main" val="74826349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Layout personalizzato">
    <p:spTree>
      <p:nvGrpSpPr>
        <p:cNvPr id="1" name=""/>
        <p:cNvGrpSpPr/>
        <p:nvPr/>
      </p:nvGrpSpPr>
      <p:grpSpPr>
        <a:xfrm>
          <a:off x="0" y="0"/>
          <a:ext cx="0" cy="0"/>
          <a:chOff x="0" y="0"/>
          <a:chExt cx="0" cy="0"/>
        </a:xfrm>
      </p:grpSpPr>
      <p:pic>
        <p:nvPicPr>
          <p:cNvPr id="3" name="Elemento grafico 2" descr="Insieme di cerchi in differenti dimensioni e modelli">
            <a:extLst>
              <a:ext uri="{FF2B5EF4-FFF2-40B4-BE49-F238E27FC236}">
                <a16:creationId xmlns:a16="http://schemas.microsoft.com/office/drawing/2014/main" id="{9854980E-5AF2-04B3-57BC-2A8F615EBE71}"/>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71999" y="1172948"/>
            <a:ext cx="5034489" cy="5034489"/>
          </a:xfrm>
          <a:prstGeom prst="rect">
            <a:avLst/>
          </a:prstGeom>
        </p:spPr>
      </p:pic>
      <p:sp>
        <p:nvSpPr>
          <p:cNvPr id="4" name="Rettangolo 3">
            <a:extLst>
              <a:ext uri="{FF2B5EF4-FFF2-40B4-BE49-F238E27FC236}">
                <a16:creationId xmlns:a16="http://schemas.microsoft.com/office/drawing/2014/main" id="{A9831568-D01F-975F-FD82-D7AF48E8C565}"/>
              </a:ext>
            </a:extLst>
          </p:cNvPr>
          <p:cNvSpPr>
            <a:spLocks noGrp="1" noRot="1" noMove="1" noResize="1" noEditPoints="1" noAdjustHandles="1" noChangeArrowheads="1" noChangeShapeType="1"/>
          </p:cNvSpPr>
          <p:nvPr userDrawn="1"/>
        </p:nvSpPr>
        <p:spPr>
          <a:xfrm>
            <a:off x="5178489" y="1734796"/>
            <a:ext cx="7013511" cy="4472641"/>
          </a:xfrm>
          <a:prstGeom prst="rect">
            <a:avLst/>
          </a:prstGeom>
          <a:solidFill>
            <a:srgbClr val="00B050"/>
          </a:solidFill>
          <a:ln>
            <a:solidFill>
              <a:srgbClr val="EB6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CasellaDiTesto 4">
            <a:extLst>
              <a:ext uri="{FF2B5EF4-FFF2-40B4-BE49-F238E27FC236}">
                <a16:creationId xmlns:a16="http://schemas.microsoft.com/office/drawing/2014/main" id="{E49AE6A6-BFB6-6E22-D00E-E8A456929204}"/>
              </a:ext>
            </a:extLst>
          </p:cNvPr>
          <p:cNvSpPr txBox="1">
            <a:spLocks noGrp="1" noRot="1" noMove="1" noResize="1" noEditPoints="1" noAdjustHandles="1" noChangeArrowheads="1" noChangeShapeType="1"/>
          </p:cNvSpPr>
          <p:nvPr userDrawn="1"/>
        </p:nvSpPr>
        <p:spPr>
          <a:xfrm>
            <a:off x="5178490" y="2940293"/>
            <a:ext cx="7013510" cy="369332"/>
          </a:xfrm>
          <a:prstGeom prst="rect">
            <a:avLst/>
          </a:prstGeom>
          <a:noFill/>
        </p:spPr>
        <p:txBody>
          <a:bodyPr wrap="square" rtlCol="0">
            <a:spAutoFit/>
          </a:bodyPr>
          <a:lstStyle/>
          <a:p>
            <a:pPr algn="ctr"/>
            <a:r>
              <a:rPr lang="it-IT" b="1" dirty="0">
                <a:solidFill>
                  <a:schemeClr val="bg1"/>
                </a:solidFill>
                <a:latin typeface="Segoe UI Light" panose="020B0502040204020203" pitchFamily="34" charset="0"/>
                <a:cs typeface="Segoe UI Light" panose="020B0502040204020203" pitchFamily="34" charset="0"/>
              </a:rPr>
              <a:t>ROTOPLASTIC SRL</a:t>
            </a:r>
          </a:p>
        </p:txBody>
      </p:sp>
      <p:sp>
        <p:nvSpPr>
          <p:cNvPr id="6" name="CasellaDiTesto 5">
            <a:extLst>
              <a:ext uri="{FF2B5EF4-FFF2-40B4-BE49-F238E27FC236}">
                <a16:creationId xmlns:a16="http://schemas.microsoft.com/office/drawing/2014/main" id="{D1CC34E9-6895-3E1C-58A5-E8A2C5124F8E}"/>
              </a:ext>
            </a:extLst>
          </p:cNvPr>
          <p:cNvSpPr txBox="1">
            <a:spLocks noGrp="1" noRot="1" noMove="1" noResize="1" noEditPoints="1" noAdjustHandles="1" noChangeArrowheads="1" noChangeShapeType="1"/>
          </p:cNvSpPr>
          <p:nvPr userDrawn="1"/>
        </p:nvSpPr>
        <p:spPr>
          <a:xfrm>
            <a:off x="5178490" y="3260439"/>
            <a:ext cx="7013509" cy="369332"/>
          </a:xfrm>
          <a:prstGeom prst="rect">
            <a:avLst/>
          </a:prstGeom>
          <a:noFill/>
        </p:spPr>
        <p:txBody>
          <a:bodyPr wrap="square" rtlCol="0">
            <a:spAutoFit/>
          </a:bodyPr>
          <a:lstStyle/>
          <a:p>
            <a:pPr algn="ctr"/>
            <a:r>
              <a:rPr lang="it-IT" dirty="0">
                <a:solidFill>
                  <a:schemeClr val="bg1"/>
                </a:solidFill>
                <a:latin typeface="Segoe UI Light" panose="020B0502040204020203" pitchFamily="34" charset="0"/>
                <a:cs typeface="Segoe UI Light" panose="020B0502040204020203" pitchFamily="34" charset="0"/>
              </a:rPr>
              <a:t>VIA U. GIORDANO 21017 SAMARATE ITALIA</a:t>
            </a:r>
          </a:p>
        </p:txBody>
      </p:sp>
      <p:sp>
        <p:nvSpPr>
          <p:cNvPr id="7" name="CasellaDiTesto 6">
            <a:extLst>
              <a:ext uri="{FF2B5EF4-FFF2-40B4-BE49-F238E27FC236}">
                <a16:creationId xmlns:a16="http://schemas.microsoft.com/office/drawing/2014/main" id="{0433A62B-71DA-4E4C-6C06-FC6472B3BDA9}"/>
              </a:ext>
            </a:extLst>
          </p:cNvPr>
          <p:cNvSpPr txBox="1">
            <a:spLocks noGrp="1" noRot="1" noMove="1" noResize="1" noEditPoints="1" noAdjustHandles="1" noChangeArrowheads="1" noChangeShapeType="1"/>
          </p:cNvSpPr>
          <p:nvPr userDrawn="1"/>
        </p:nvSpPr>
        <p:spPr>
          <a:xfrm>
            <a:off x="5178490" y="3567406"/>
            <a:ext cx="7013510" cy="369332"/>
          </a:xfrm>
          <a:prstGeom prst="rect">
            <a:avLst/>
          </a:prstGeom>
          <a:noFill/>
        </p:spPr>
        <p:txBody>
          <a:bodyPr wrap="square" rtlCol="0">
            <a:spAutoFit/>
          </a:bodyPr>
          <a:lstStyle/>
          <a:p>
            <a:pPr algn="ctr"/>
            <a:r>
              <a:rPr lang="it-IT" dirty="0">
                <a:solidFill>
                  <a:schemeClr val="bg1"/>
                </a:solidFill>
                <a:latin typeface="Segoe UI Light" panose="020B0502040204020203" pitchFamily="34" charset="0"/>
                <a:cs typeface="Segoe UI Light" panose="020B0502040204020203" pitchFamily="34" charset="0"/>
              </a:rPr>
              <a:t>ROTOPLASTIC.IT</a:t>
            </a:r>
          </a:p>
        </p:txBody>
      </p:sp>
      <p:pic>
        <p:nvPicPr>
          <p:cNvPr id="9" name="Immagine 8">
            <a:extLst>
              <a:ext uri="{FF2B5EF4-FFF2-40B4-BE49-F238E27FC236}">
                <a16:creationId xmlns:a16="http://schemas.microsoft.com/office/drawing/2014/main" id="{26409267-E17D-3DF7-063F-8EEBA2F0816C}"/>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8127050" y="4379185"/>
            <a:ext cx="977871" cy="977871"/>
          </a:xfrm>
          <a:prstGeom prst="rect">
            <a:avLst/>
          </a:prstGeom>
        </p:spPr>
      </p:pic>
      <p:sp>
        <p:nvSpPr>
          <p:cNvPr id="10" name="CasellaDiTesto 9">
            <a:extLst>
              <a:ext uri="{FF2B5EF4-FFF2-40B4-BE49-F238E27FC236}">
                <a16:creationId xmlns:a16="http://schemas.microsoft.com/office/drawing/2014/main" id="{06F8AE71-B04E-6198-6879-82125706DF9A}"/>
              </a:ext>
            </a:extLst>
          </p:cNvPr>
          <p:cNvSpPr txBox="1">
            <a:spLocks noGrp="1" noRot="1" noMove="1" noResize="1" noEditPoints="1" noAdjustHandles="1" noChangeArrowheads="1" noChangeShapeType="1"/>
          </p:cNvSpPr>
          <p:nvPr userDrawn="1"/>
        </p:nvSpPr>
        <p:spPr>
          <a:xfrm>
            <a:off x="5178487" y="5799503"/>
            <a:ext cx="7013511" cy="369332"/>
          </a:xfrm>
          <a:prstGeom prst="rect">
            <a:avLst/>
          </a:prstGeom>
          <a:noFill/>
        </p:spPr>
        <p:txBody>
          <a:bodyPr wrap="square" rtlCol="0">
            <a:spAutoFit/>
          </a:bodyPr>
          <a:lstStyle/>
          <a:p>
            <a:pPr algn="just"/>
            <a:r>
              <a:rPr lang="it-IT" sz="900" dirty="0">
                <a:latin typeface="Segoe UI Light" panose="020B0502040204020203" pitchFamily="34" charset="0"/>
                <a:cs typeface="Segoe UI Light" panose="020B0502040204020203" pitchFamily="34" charset="0"/>
              </a:rPr>
              <a:t>IL CONTENUTO INFORMATIVO E TECNICO DI QUESTA PRESENTAZIONE E’ DI ESCLUSIVA PROPRIETA’ DI ROTOPLASTIC SRL LE NOZIONI INSERITE E LE IMMAGINI NON POSSONO ESSERE RIPRODOTTE SENZA L’ESPRESSA AUTORIZZAZIONE SCRITTA DI ROTOPLASTIC SRL.</a:t>
            </a:r>
          </a:p>
        </p:txBody>
      </p:sp>
      <p:sp>
        <p:nvSpPr>
          <p:cNvPr id="11" name="CasellaDiTesto 10">
            <a:extLst>
              <a:ext uri="{FF2B5EF4-FFF2-40B4-BE49-F238E27FC236}">
                <a16:creationId xmlns:a16="http://schemas.microsoft.com/office/drawing/2014/main" id="{543E3C9F-9452-87E3-05E9-F3AC7DCFBD87}"/>
              </a:ext>
            </a:extLst>
          </p:cNvPr>
          <p:cNvSpPr txBox="1">
            <a:spLocks noGrp="1" noRot="1" noMove="1" noResize="1" noEditPoints="1" noAdjustHandles="1" noChangeArrowheads="1" noChangeShapeType="1"/>
          </p:cNvSpPr>
          <p:nvPr userDrawn="1"/>
        </p:nvSpPr>
        <p:spPr>
          <a:xfrm>
            <a:off x="8135829" y="583163"/>
            <a:ext cx="3368351" cy="369332"/>
          </a:xfrm>
          <a:prstGeom prst="rect">
            <a:avLst/>
          </a:prstGeom>
          <a:noFill/>
        </p:spPr>
        <p:txBody>
          <a:bodyPr wrap="square" rtlCol="0">
            <a:spAutoFit/>
          </a:bodyPr>
          <a:lstStyle/>
          <a:p>
            <a:r>
              <a:rPr lang="it-IT" baseline="0" dirty="0">
                <a:solidFill>
                  <a:schemeClr val="bg1"/>
                </a:solidFill>
                <a:latin typeface="Segoe UI Light" panose="020B0502040204020203" pitchFamily="34" charset="0"/>
                <a:cs typeface="Segoe UI Light" panose="020B0502040204020203" pitchFamily="34" charset="0"/>
              </a:rPr>
              <a:t>Technology to </a:t>
            </a:r>
            <a:r>
              <a:rPr lang="it-IT" baseline="0" dirty="0" err="1">
                <a:solidFill>
                  <a:schemeClr val="bg1"/>
                </a:solidFill>
                <a:latin typeface="Segoe UI Light" panose="020B0502040204020203" pitchFamily="34" charset="0"/>
                <a:cs typeface="Segoe UI Light" panose="020B0502040204020203" pitchFamily="34" charset="0"/>
              </a:rPr>
              <a:t>shape</a:t>
            </a:r>
            <a:r>
              <a:rPr lang="it-IT" baseline="0" dirty="0">
                <a:solidFill>
                  <a:schemeClr val="bg1"/>
                </a:solidFill>
                <a:latin typeface="Segoe UI Light" panose="020B0502040204020203" pitchFamily="34" charset="0"/>
                <a:cs typeface="Segoe UI Light" panose="020B0502040204020203" pitchFamily="34" charset="0"/>
              </a:rPr>
              <a:t> the future</a:t>
            </a:r>
          </a:p>
        </p:txBody>
      </p:sp>
    </p:spTree>
    <p:extLst>
      <p:ext uri="{BB962C8B-B14F-4D97-AF65-F5344CB8AC3E}">
        <p14:creationId xmlns:p14="http://schemas.microsoft.com/office/powerpoint/2010/main" val="217335761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D2D51FF4-73E3-9A0E-2844-AAF9E172A980}"/>
              </a:ext>
            </a:extLst>
          </p:cNvPr>
          <p:cNvSpPr>
            <a:spLocks noGrp="1" noRot="1" noMove="1" noResize="1" noEditPoints="1" noAdjustHandles="1" noChangeArrowheads="1" noChangeShapeType="1"/>
          </p:cNvSpPr>
          <p:nvPr userDrawn="1"/>
        </p:nvSpPr>
        <p:spPr>
          <a:xfrm>
            <a:off x="0" y="1"/>
            <a:ext cx="12192000" cy="97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Immagine 3">
            <a:extLst>
              <a:ext uri="{FF2B5EF4-FFF2-40B4-BE49-F238E27FC236}">
                <a16:creationId xmlns:a16="http://schemas.microsoft.com/office/drawing/2014/main" id="{CA065F45-970A-0D28-FA3A-F2FB977CAF9A}"/>
              </a:ext>
            </a:extLst>
          </p:cNvPr>
          <p:cNvPicPr>
            <a:picLocks noGrp="1" noRot="1" noChangeAspect="1" noMove="1" noResize="1" noEditPoints="1" noAdjustHandles="1" noChangeArrowheads="1" noChangeShapeType="1" noCrop="1"/>
          </p:cNvPicPr>
          <p:nvPr userDrawn="1"/>
        </p:nvPicPr>
        <p:blipFill>
          <a:blip r:embed="rId11"/>
          <a:stretch>
            <a:fillRect/>
          </a:stretch>
        </p:blipFill>
        <p:spPr>
          <a:xfrm>
            <a:off x="90662" y="63001"/>
            <a:ext cx="846000" cy="846000"/>
          </a:xfrm>
          <a:prstGeom prst="rect">
            <a:avLst/>
          </a:prstGeom>
        </p:spPr>
      </p:pic>
      <p:sp>
        <p:nvSpPr>
          <p:cNvPr id="2" name="Segnaposto titolo 1">
            <a:extLst>
              <a:ext uri="{FF2B5EF4-FFF2-40B4-BE49-F238E27FC236}">
                <a16:creationId xmlns:a16="http://schemas.microsoft.com/office/drawing/2014/main" id="{901DCAD7-5F4F-B906-A1FD-10E8014215E1}"/>
              </a:ext>
            </a:extLst>
          </p:cNvPr>
          <p:cNvSpPr>
            <a:spLocks noGrp="1" noRot="1" noMove="1" noResize="1" noEditPoints="1" noAdjustHandles="1" noChangeArrowheads="1" noChangeShapeType="1"/>
          </p:cNvSpPr>
          <p:nvPr>
            <p:ph type="title"/>
          </p:nvPr>
        </p:nvSpPr>
        <p:spPr>
          <a:xfrm>
            <a:off x="1027324" y="363894"/>
            <a:ext cx="10319553" cy="608107"/>
          </a:xfrm>
          <a:prstGeom prst="rect">
            <a:avLst/>
          </a:prstGeom>
        </p:spPr>
        <p:txBody>
          <a:bodyPr vert="horz" lIns="91440" tIns="45720" rIns="91440" bIns="45720" rtlCol="0" anchor="ctr">
            <a:normAutofit/>
          </a:bodyPr>
          <a:lstStyle/>
          <a:p>
            <a:endParaRPr lang="it-IT" dirty="0"/>
          </a:p>
        </p:txBody>
      </p:sp>
      <p:pic>
        <p:nvPicPr>
          <p:cNvPr id="6" name="Elemento grafico 5" descr="Tre cerchi contenenti cerchi concentrici.">
            <a:extLst>
              <a:ext uri="{FF2B5EF4-FFF2-40B4-BE49-F238E27FC236}">
                <a16:creationId xmlns:a16="http://schemas.microsoft.com/office/drawing/2014/main" id="{FE1661C4-80F7-2EA9-4C29-203377668EC7}"/>
              </a:ext>
            </a:extLst>
          </p:cNvPr>
          <p:cNvPicPr>
            <a:picLocks noGrp="1" noRot="1" noMove="1" noResize="1" noEditPoints="1" noAdjustHandles="1" noChangeArrowheads="1" noChangeShapeType="1" noCrop="1"/>
          </p:cNvPicPr>
          <p:nvPr userDrawn="1"/>
        </p:nvPicPr>
        <p:blipFill>
          <a:blip r:embed="rId12">
            <a:extLst>
              <a:ext uri="{96DAC541-7B7A-43D3-8B79-37D633B846F1}">
                <asvg:svgBlip xmlns:asvg="http://schemas.microsoft.com/office/drawing/2016/SVG/main" r:embed="rId13"/>
              </a:ext>
            </a:extLst>
          </a:blip>
          <a:stretch>
            <a:fillRect/>
          </a:stretch>
        </p:blipFill>
        <p:spPr>
          <a:xfrm>
            <a:off x="11346877" y="79884"/>
            <a:ext cx="845123" cy="845123"/>
          </a:xfrm>
          <a:prstGeom prst="rect">
            <a:avLst/>
          </a:prstGeom>
        </p:spPr>
      </p:pic>
      <p:sp>
        <p:nvSpPr>
          <p:cNvPr id="9" name="Rettangolo 8">
            <a:extLst>
              <a:ext uri="{FF2B5EF4-FFF2-40B4-BE49-F238E27FC236}">
                <a16:creationId xmlns:a16="http://schemas.microsoft.com/office/drawing/2014/main" id="{B0B928C3-C09B-6AFE-2ED9-CC89225B8030}"/>
              </a:ext>
            </a:extLst>
          </p:cNvPr>
          <p:cNvSpPr/>
          <p:nvPr userDrawn="1"/>
        </p:nvSpPr>
        <p:spPr>
          <a:xfrm>
            <a:off x="0" y="6778115"/>
            <a:ext cx="12192000" cy="78125"/>
          </a:xfrm>
          <a:prstGeom prst="rect">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1208861934"/>
      </p:ext>
    </p:extLst>
  </p:cSld>
  <p:clrMap bg1="lt1" tx1="dk1" bg2="lt2" tx2="dk2" accent1="accent1" accent2="accent2" accent3="accent3" accent4="accent4" accent5="accent5" accent6="accent6" hlink="hlink" folHlink="folHlink"/>
  <p:sldLayoutIdLst>
    <p:sldLayoutId id="2147483815" r:id="rId1"/>
    <p:sldLayoutId id="2147483820" r:id="rId2"/>
    <p:sldLayoutId id="2147483819" r:id="rId3"/>
    <p:sldLayoutId id="2147483812" r:id="rId4"/>
    <p:sldLayoutId id="2147483811" r:id="rId5"/>
    <p:sldLayoutId id="2147483813" r:id="rId6"/>
    <p:sldLayoutId id="2147483814" r:id="rId7"/>
    <p:sldLayoutId id="2147483817" r:id="rId8"/>
    <p:sldLayoutId id="2147483816" r:id="rId9"/>
  </p:sldLayoutIdLst>
  <p:transition spd="slow">
    <p:push dir="u"/>
  </p:transition>
  <p:txStyles>
    <p:titleStyle>
      <a:lvl1pPr algn="l" defTabSz="914400" rtl="0" eaLnBrk="1" latinLnBrk="0" hangingPunct="1">
        <a:lnSpc>
          <a:spcPct val="90000"/>
        </a:lnSpc>
        <a:spcBef>
          <a:spcPct val="0"/>
        </a:spcBef>
        <a:buNone/>
        <a:defRPr sz="2400" kern="1200" cap="all" baseline="0">
          <a:solidFill>
            <a:schemeClr val="bg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eg"/><Relationship Id="rId1" Type="http://schemas.openxmlformats.org/officeDocument/2006/relationships/slideLayout" Target="../slideLayouts/slideLayout5.xml"/><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18" Type="http://schemas.openxmlformats.org/officeDocument/2006/relationships/image" Target="../media/image48.svg"/><Relationship Id="rId3" Type="http://schemas.openxmlformats.org/officeDocument/2006/relationships/image" Target="../media/image30.png"/><Relationship Id="rId21" Type="http://schemas.openxmlformats.org/officeDocument/2006/relationships/image" Target="../media/image49.jp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1.xml"/><Relationship Id="rId16" Type="http://schemas.openxmlformats.org/officeDocument/2006/relationships/image" Target="../media/image46.svg"/><Relationship Id="rId20" Type="http://schemas.openxmlformats.org/officeDocument/2006/relationships/image" Target="../media/image25.svg"/><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sv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24.png"/><Relationship Id="rId4" Type="http://schemas.openxmlformats.org/officeDocument/2006/relationships/image" Target="../media/image34.png"/><Relationship Id="rId9" Type="http://schemas.openxmlformats.org/officeDocument/2006/relationships/image" Target="../media/image39.jpg"/><Relationship Id="rId14" Type="http://schemas.openxmlformats.org/officeDocument/2006/relationships/image" Target="../media/image44.sv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38.svg"/><Relationship Id="rId3" Type="http://schemas.openxmlformats.org/officeDocument/2006/relationships/image" Target="../media/image41.png"/><Relationship Id="rId7" Type="http://schemas.openxmlformats.org/officeDocument/2006/relationships/image" Target="../media/image46.svg"/><Relationship Id="rId12"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45.png"/><Relationship Id="rId11" Type="http://schemas.openxmlformats.org/officeDocument/2006/relationships/image" Target="../media/image48.svg"/><Relationship Id="rId5" Type="http://schemas.openxmlformats.org/officeDocument/2006/relationships/image" Target="../media/image40.png"/><Relationship Id="rId10" Type="http://schemas.openxmlformats.org/officeDocument/2006/relationships/image" Target="../media/image47.png"/><Relationship Id="rId4" Type="http://schemas.openxmlformats.org/officeDocument/2006/relationships/image" Target="../media/image50.png"/><Relationship Id="rId9" Type="http://schemas.openxmlformats.org/officeDocument/2006/relationships/image" Target="../media/image44.sv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51.jpg"/><Relationship Id="rId4" Type="http://schemas.openxmlformats.org/officeDocument/2006/relationships/image" Target="../media/image35.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aria aperta, edificio, acqua, paesaggio&#10;&#10;Descrizione generata automaticamente">
            <a:extLst>
              <a:ext uri="{FF2B5EF4-FFF2-40B4-BE49-F238E27FC236}">
                <a16:creationId xmlns:a16="http://schemas.microsoft.com/office/drawing/2014/main" id="{396FBE06-9B8C-46AC-E7B5-4F9887BCA9BF}"/>
              </a:ext>
            </a:extLst>
          </p:cNvPr>
          <p:cNvPicPr>
            <a:picLocks noChangeAspect="1"/>
          </p:cNvPicPr>
          <p:nvPr/>
        </p:nvPicPr>
        <p:blipFill>
          <a:blip r:embed="rId2"/>
          <a:stretch>
            <a:fillRect/>
          </a:stretch>
        </p:blipFill>
        <p:spPr>
          <a:xfrm>
            <a:off x="0" y="-1363242"/>
            <a:ext cx="12192000" cy="8128000"/>
          </a:xfrm>
          <a:prstGeom prst="rect">
            <a:avLst/>
          </a:prstGeom>
        </p:spPr>
      </p:pic>
      <p:sp>
        <p:nvSpPr>
          <p:cNvPr id="3" name="Titolo 2">
            <a:extLst>
              <a:ext uri="{FF2B5EF4-FFF2-40B4-BE49-F238E27FC236}">
                <a16:creationId xmlns:a16="http://schemas.microsoft.com/office/drawing/2014/main" id="{B09AD711-BA5A-584B-444C-4D2097F2D49A}"/>
              </a:ext>
            </a:extLst>
          </p:cNvPr>
          <p:cNvSpPr>
            <a:spLocks noGrp="1"/>
          </p:cNvSpPr>
          <p:nvPr>
            <p:ph type="title"/>
          </p:nvPr>
        </p:nvSpPr>
        <p:spPr/>
        <p:txBody>
          <a:bodyPr>
            <a:normAutofit/>
          </a:bodyPr>
          <a:lstStyle/>
          <a:p>
            <a:pPr algn="ctr"/>
            <a:r>
              <a:rPr lang="it-IT" sz="3200" b="1" dirty="0" err="1"/>
              <a:t>Rotopol</a:t>
            </a:r>
            <a:r>
              <a:rPr lang="it-IT" sz="3200" b="1" dirty="0"/>
              <a:t> VIII conference 2024</a:t>
            </a:r>
          </a:p>
        </p:txBody>
      </p:sp>
      <p:pic>
        <p:nvPicPr>
          <p:cNvPr id="7" name="Immagine 6" descr="Immagine che contiene Carattere, Elementi grafici, logo, testo&#10;&#10;Descrizione generata automaticamente">
            <a:extLst>
              <a:ext uri="{FF2B5EF4-FFF2-40B4-BE49-F238E27FC236}">
                <a16:creationId xmlns:a16="http://schemas.microsoft.com/office/drawing/2014/main" id="{CDF652D3-2303-A909-ACC4-03A76360E885}"/>
              </a:ext>
            </a:extLst>
          </p:cNvPr>
          <p:cNvPicPr>
            <a:picLocks noChangeAspect="1"/>
          </p:cNvPicPr>
          <p:nvPr/>
        </p:nvPicPr>
        <p:blipFill>
          <a:blip r:embed="rId3"/>
          <a:stretch>
            <a:fillRect/>
          </a:stretch>
        </p:blipFill>
        <p:spPr>
          <a:xfrm>
            <a:off x="6545888" y="5060132"/>
            <a:ext cx="5291339" cy="1325883"/>
          </a:xfrm>
          <a:prstGeom prst="rect">
            <a:avLst/>
          </a:prstGeom>
        </p:spPr>
      </p:pic>
    </p:spTree>
    <p:extLst>
      <p:ext uri="{BB962C8B-B14F-4D97-AF65-F5344CB8AC3E}">
        <p14:creationId xmlns:p14="http://schemas.microsoft.com/office/powerpoint/2010/main" val="319100323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4C8869B-DF97-3484-EE16-29DDD82483DE}"/>
              </a:ext>
            </a:extLst>
          </p:cNvPr>
          <p:cNvSpPr>
            <a:spLocks noGrp="1"/>
          </p:cNvSpPr>
          <p:nvPr>
            <p:ph type="body" sz="quarter" idx="10"/>
          </p:nvPr>
        </p:nvSpPr>
        <p:spPr/>
        <p:txBody>
          <a:bodyPr/>
          <a:lstStyle/>
          <a:p>
            <a:r>
              <a:rPr lang="en-US" dirty="0"/>
              <a:t>Hybrid machines and</a:t>
            </a:r>
          </a:p>
          <a:p>
            <a:r>
              <a:rPr lang="en-US" dirty="0"/>
              <a:t>Low fuel consumption with low emissions</a:t>
            </a:r>
          </a:p>
        </p:txBody>
      </p:sp>
    </p:spTree>
    <p:extLst>
      <p:ext uri="{BB962C8B-B14F-4D97-AF65-F5344CB8AC3E}">
        <p14:creationId xmlns:p14="http://schemas.microsoft.com/office/powerpoint/2010/main" val="417992006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B4C7D58-AE43-C335-7CDA-2B946C1740D9}"/>
              </a:ext>
            </a:extLst>
          </p:cNvPr>
          <p:cNvSpPr>
            <a:spLocks noGrp="1"/>
          </p:cNvSpPr>
          <p:nvPr>
            <p:ph type="title"/>
          </p:nvPr>
        </p:nvSpPr>
        <p:spPr/>
        <p:txBody>
          <a:bodyPr/>
          <a:lstStyle/>
          <a:p>
            <a:r>
              <a:rPr lang="it-IT" dirty="0"/>
              <a:t>HYBRID MACHINE</a:t>
            </a:r>
          </a:p>
        </p:txBody>
      </p:sp>
      <p:pic>
        <p:nvPicPr>
          <p:cNvPr id="7" name="Immagine 6" descr="Immagine che contiene interno, parco giochi, verde, pavimento&#10;&#10;Descrizione generata automaticamente">
            <a:extLst>
              <a:ext uri="{FF2B5EF4-FFF2-40B4-BE49-F238E27FC236}">
                <a16:creationId xmlns:a16="http://schemas.microsoft.com/office/drawing/2014/main" id="{E5851FBE-AE24-70C4-4911-D6F861C6A31C}"/>
              </a:ext>
            </a:extLst>
          </p:cNvPr>
          <p:cNvPicPr>
            <a:picLocks noChangeAspect="1"/>
          </p:cNvPicPr>
          <p:nvPr/>
        </p:nvPicPr>
        <p:blipFill>
          <a:blip r:embed="rId2"/>
          <a:stretch>
            <a:fillRect/>
          </a:stretch>
        </p:blipFill>
        <p:spPr>
          <a:xfrm>
            <a:off x="0" y="924376"/>
            <a:ext cx="12192000" cy="7144512"/>
          </a:xfrm>
          <a:prstGeom prst="rect">
            <a:avLst/>
          </a:prstGeom>
        </p:spPr>
      </p:pic>
      <p:pic>
        <p:nvPicPr>
          <p:cNvPr id="2" name="Immagine 1" descr="Immagine che contiene testo, logo, Carattere, emblema&#10;&#10;Descrizione generata automaticamente">
            <a:extLst>
              <a:ext uri="{FF2B5EF4-FFF2-40B4-BE49-F238E27FC236}">
                <a16:creationId xmlns:a16="http://schemas.microsoft.com/office/drawing/2014/main" id="{7E14166A-A386-428A-C46B-CE22E29D2AB6}"/>
              </a:ext>
            </a:extLst>
          </p:cNvPr>
          <p:cNvPicPr>
            <a:picLocks noChangeAspect="1"/>
          </p:cNvPicPr>
          <p:nvPr/>
        </p:nvPicPr>
        <p:blipFill>
          <a:blip r:embed="rId3"/>
          <a:stretch>
            <a:fillRect/>
          </a:stretch>
        </p:blipFill>
        <p:spPr>
          <a:xfrm>
            <a:off x="9515475" y="19586"/>
            <a:ext cx="1419225" cy="904790"/>
          </a:xfrm>
          <a:prstGeom prst="rect">
            <a:avLst/>
          </a:prstGeom>
        </p:spPr>
      </p:pic>
    </p:spTree>
    <p:extLst>
      <p:ext uri="{BB962C8B-B14F-4D97-AF65-F5344CB8AC3E}">
        <p14:creationId xmlns:p14="http://schemas.microsoft.com/office/powerpoint/2010/main" val="70935608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CE7746-84AB-495F-7A96-871ED63199A1}"/>
              </a:ext>
            </a:extLst>
          </p:cNvPr>
          <p:cNvSpPr>
            <a:spLocks noGrp="1"/>
          </p:cNvSpPr>
          <p:nvPr>
            <p:ph type="title"/>
          </p:nvPr>
        </p:nvSpPr>
        <p:spPr/>
        <p:txBody>
          <a:bodyPr/>
          <a:lstStyle/>
          <a:p>
            <a:r>
              <a:rPr lang="en-US" dirty="0"/>
              <a:t>Rotoplastic Hybrid machine it’s HERE</a:t>
            </a:r>
          </a:p>
        </p:txBody>
      </p:sp>
      <p:pic>
        <p:nvPicPr>
          <p:cNvPr id="4" name="Immagine 3" descr="Immagine che contiene verde, foglia&#10;&#10;Descrizione generata automaticamente">
            <a:extLst>
              <a:ext uri="{FF2B5EF4-FFF2-40B4-BE49-F238E27FC236}">
                <a16:creationId xmlns:a16="http://schemas.microsoft.com/office/drawing/2014/main" id="{30172464-A931-C4E7-039A-8F52A74438BB}"/>
              </a:ext>
            </a:extLst>
          </p:cNvPr>
          <p:cNvPicPr>
            <a:picLocks noChangeAspect="1"/>
          </p:cNvPicPr>
          <p:nvPr/>
        </p:nvPicPr>
        <p:blipFill>
          <a:blip r:embed="rId2"/>
          <a:stretch>
            <a:fillRect/>
          </a:stretch>
        </p:blipFill>
        <p:spPr>
          <a:xfrm>
            <a:off x="78848" y="1625144"/>
            <a:ext cx="4310606" cy="4310606"/>
          </a:xfrm>
          <a:prstGeom prst="rect">
            <a:avLst/>
          </a:prstGeom>
        </p:spPr>
      </p:pic>
      <p:sp>
        <p:nvSpPr>
          <p:cNvPr id="5" name="CasellaDiTesto 4">
            <a:extLst>
              <a:ext uri="{FF2B5EF4-FFF2-40B4-BE49-F238E27FC236}">
                <a16:creationId xmlns:a16="http://schemas.microsoft.com/office/drawing/2014/main" id="{35BDD8AB-BF3F-4431-7A65-BD0BEA9904D0}"/>
              </a:ext>
            </a:extLst>
          </p:cNvPr>
          <p:cNvSpPr txBox="1"/>
          <p:nvPr/>
        </p:nvSpPr>
        <p:spPr>
          <a:xfrm>
            <a:off x="4481566" y="1067252"/>
            <a:ext cx="6973556" cy="1889235"/>
          </a:xfrm>
          <a:prstGeom prst="rect">
            <a:avLst/>
          </a:prstGeom>
          <a:noFill/>
        </p:spPr>
        <p:txBody>
          <a:bodyPr wrap="square" rtlCol="0">
            <a:spAutoFit/>
          </a:bodyPr>
          <a:lstStyle/>
          <a:p>
            <a:pPr>
              <a:lnSpc>
                <a:spcPct val="150000"/>
              </a:lnSpc>
            </a:pPr>
            <a:r>
              <a:rPr lang="en-US" sz="2000" b="0" i="0" u="none" strike="noStrike" baseline="0" dirty="0">
                <a:latin typeface="Segoe UI Light" panose="020B0502040204020203" pitchFamily="34" charset="0"/>
                <a:cs typeface="Segoe UI Light" panose="020B0502040204020203" pitchFamily="34" charset="0"/>
              </a:rPr>
              <a:t>After 2 years of research and development Rotoplastic in April 2023 present</a:t>
            </a:r>
            <a:r>
              <a:rPr lang="it-IT" sz="2000" b="0" i="0" u="none" strike="noStrike" baseline="0" dirty="0">
                <a:latin typeface="Segoe UI Light" panose="020B0502040204020203" pitchFamily="34" charset="0"/>
                <a:cs typeface="Segoe UI Light" panose="020B0502040204020203" pitchFamily="34" charset="0"/>
              </a:rPr>
              <a:t>s</a:t>
            </a:r>
            <a:r>
              <a:rPr lang="en-US" sz="2000" b="0" i="0" u="none" strike="noStrike" baseline="0" dirty="0">
                <a:latin typeface="Segoe UI Light" panose="020B0502040204020203" pitchFamily="34" charset="0"/>
                <a:cs typeface="Segoe UI Light" panose="020B0502040204020203" pitchFamily="34" charset="0"/>
              </a:rPr>
              <a:t> the first Hybrid machine with open heating exchanger and with natural GAS both electric heating system. It’s time to release data about consumption:</a:t>
            </a:r>
            <a:endParaRPr lang="it-IT" sz="2000" dirty="0">
              <a:latin typeface="Segoe UI Light" panose="020B0502040204020203" pitchFamily="34" charset="0"/>
              <a:cs typeface="Segoe UI Light" panose="020B0502040204020203" pitchFamily="34" charset="0"/>
            </a:endParaRPr>
          </a:p>
        </p:txBody>
      </p:sp>
      <p:sp>
        <p:nvSpPr>
          <p:cNvPr id="7" name="CasellaDiTesto 6">
            <a:extLst>
              <a:ext uri="{FF2B5EF4-FFF2-40B4-BE49-F238E27FC236}">
                <a16:creationId xmlns:a16="http://schemas.microsoft.com/office/drawing/2014/main" id="{DB221D13-6F15-B884-52B0-F6532DC62435}"/>
              </a:ext>
            </a:extLst>
          </p:cNvPr>
          <p:cNvSpPr txBox="1"/>
          <p:nvPr/>
        </p:nvSpPr>
        <p:spPr>
          <a:xfrm>
            <a:off x="4481566" y="2948951"/>
            <a:ext cx="6973556" cy="3447098"/>
          </a:xfrm>
          <a:prstGeom prst="rect">
            <a:avLst/>
          </a:prstGeom>
          <a:noFill/>
        </p:spPr>
        <p:txBody>
          <a:bodyPr wrap="square">
            <a:spAutoFit/>
          </a:bodyPr>
          <a:lstStyle/>
          <a:p>
            <a:pPr algn="l">
              <a:lnSpc>
                <a:spcPct val="150000"/>
              </a:lnSpc>
            </a:pPr>
            <a:r>
              <a:rPr lang="it-IT" sz="1800" b="1" i="0" u="none" strike="noStrike" baseline="0" dirty="0">
                <a:latin typeface="Segoe UI Light" panose="020B0502040204020203" pitchFamily="34" charset="0"/>
                <a:cs typeface="Segoe UI Light" panose="020B0502040204020203" pitchFamily="34" charset="0"/>
              </a:rPr>
              <a:t>18:00</a:t>
            </a:r>
            <a:r>
              <a:rPr lang="it-IT" sz="1800" b="0" i="0" u="none" strike="noStrike" baseline="0" dirty="0">
                <a:latin typeface="Segoe UI Light" panose="020B0502040204020203" pitchFamily="34" charset="0"/>
                <a:cs typeface="Segoe UI Light" panose="020B0502040204020203" pitchFamily="34" charset="0"/>
              </a:rPr>
              <a:t> 		</a:t>
            </a:r>
            <a:r>
              <a:rPr lang="en-US" sz="1800" b="0" i="0" u="none" strike="noStrike" baseline="0" dirty="0">
                <a:latin typeface="Segoe UI Light" panose="020B0502040204020203" pitchFamily="34" charset="0"/>
                <a:cs typeface="Segoe UI Light" panose="020B0502040204020203" pitchFamily="34" charset="0"/>
              </a:rPr>
              <a:t>Oven</a:t>
            </a:r>
            <a:r>
              <a:rPr lang="it-IT" sz="1800" b="0" i="0" u="none" strike="noStrike" baseline="0" dirty="0">
                <a:latin typeface="Segoe UI Light" panose="020B0502040204020203" pitchFamily="34" charset="0"/>
                <a:cs typeface="Segoe UI Light" panose="020B0502040204020203" pitchFamily="34" charset="0"/>
              </a:rPr>
              <a:t> time</a:t>
            </a:r>
          </a:p>
          <a:p>
            <a:pPr algn="l">
              <a:lnSpc>
                <a:spcPct val="150000"/>
              </a:lnSpc>
            </a:pPr>
            <a:r>
              <a:rPr lang="en-US" sz="1800" b="1" i="0" u="none" strike="noStrike" baseline="0" dirty="0">
                <a:latin typeface="Segoe UI Light" panose="020B0502040204020203" pitchFamily="34" charset="0"/>
                <a:cs typeface="Segoe UI Light" panose="020B0502040204020203" pitchFamily="34" charset="0"/>
              </a:rPr>
              <a:t>265 °C</a:t>
            </a:r>
            <a:r>
              <a:rPr lang="en-US" sz="1800" b="0" i="0" u="none" strike="noStrike" baseline="0" dirty="0">
                <a:latin typeface="Segoe UI Light" panose="020B0502040204020203" pitchFamily="34" charset="0"/>
                <a:cs typeface="Segoe UI Light" panose="020B0502040204020203" pitchFamily="34" charset="0"/>
              </a:rPr>
              <a:t> 		K-</a:t>
            </a:r>
            <a:r>
              <a:rPr lang="en-US" sz="1800" b="0" i="0" u="none" strike="noStrike" baseline="0" dirty="0" err="1">
                <a:latin typeface="Segoe UI Light" panose="020B0502040204020203" pitchFamily="34" charset="0"/>
                <a:cs typeface="Segoe UI Light" panose="020B0502040204020203" pitchFamily="34" charset="0"/>
              </a:rPr>
              <a:t>Paq</a:t>
            </a:r>
            <a:r>
              <a:rPr lang="en-US" sz="1800" b="0" i="0" u="none" strike="noStrike" baseline="0" dirty="0">
                <a:latin typeface="Segoe UI Light" panose="020B0502040204020203" pitchFamily="34" charset="0"/>
                <a:cs typeface="Segoe UI Light" panose="020B0502040204020203" pitchFamily="34" charset="0"/>
              </a:rPr>
              <a:t> peak oven temperature</a:t>
            </a:r>
          </a:p>
          <a:p>
            <a:pPr algn="l">
              <a:lnSpc>
                <a:spcPct val="150000"/>
              </a:lnSpc>
            </a:pPr>
            <a:r>
              <a:rPr lang="it-IT" sz="1800" b="1" i="0" u="none" strike="noStrike" baseline="0" dirty="0">
                <a:latin typeface="Segoe UI Light" panose="020B0502040204020203" pitchFamily="34" charset="0"/>
                <a:cs typeface="Segoe UI Light" panose="020B0502040204020203" pitchFamily="34" charset="0"/>
              </a:rPr>
              <a:t>250 °C</a:t>
            </a:r>
            <a:r>
              <a:rPr lang="it-IT" sz="1800" b="0" i="0" u="none" strike="noStrike" baseline="0" dirty="0">
                <a:latin typeface="Segoe UI Light" panose="020B0502040204020203" pitchFamily="34" charset="0"/>
                <a:cs typeface="Segoe UI Light" panose="020B0502040204020203" pitchFamily="34" charset="0"/>
              </a:rPr>
              <a:t> 		</a:t>
            </a:r>
            <a:r>
              <a:rPr lang="it-IT" sz="1800" b="0" i="0" u="none" strike="noStrike" baseline="0" dirty="0" err="1">
                <a:latin typeface="Segoe UI Light" panose="020B0502040204020203" pitchFamily="34" charset="0"/>
                <a:cs typeface="Segoe UI Light" panose="020B0502040204020203" pitchFamily="34" charset="0"/>
              </a:rPr>
              <a:t>Oven</a:t>
            </a:r>
            <a:r>
              <a:rPr lang="it-IT" sz="1800" b="0" i="0" u="none" strike="noStrike" baseline="0" dirty="0">
                <a:latin typeface="Segoe UI Light" panose="020B0502040204020203" pitchFamily="34" charset="0"/>
                <a:cs typeface="Segoe UI Light" panose="020B0502040204020203" pitchFamily="34" charset="0"/>
              </a:rPr>
              <a:t> Setpoint</a:t>
            </a:r>
          </a:p>
          <a:p>
            <a:pPr algn="l">
              <a:lnSpc>
                <a:spcPct val="150000"/>
              </a:lnSpc>
            </a:pPr>
            <a:r>
              <a:rPr lang="it-IT" sz="1800" b="1" i="0" u="none" strike="noStrike" baseline="0" dirty="0">
                <a:latin typeface="Segoe UI Light" panose="020B0502040204020203" pitchFamily="34" charset="0"/>
                <a:cs typeface="Segoe UI Light" panose="020B0502040204020203" pitchFamily="34" charset="0"/>
              </a:rPr>
              <a:t>128 °C</a:t>
            </a:r>
            <a:r>
              <a:rPr lang="it-IT" sz="1800" b="0" i="0" u="none" strike="noStrike" baseline="0" dirty="0">
                <a:latin typeface="Segoe UI Light" panose="020B0502040204020203" pitchFamily="34" charset="0"/>
                <a:cs typeface="Segoe UI Light" panose="020B0502040204020203" pitchFamily="34" charset="0"/>
              </a:rPr>
              <a:t> 		</a:t>
            </a:r>
            <a:r>
              <a:rPr lang="it-IT" sz="1800" b="0" i="0" u="none" strike="noStrike" baseline="0" dirty="0" err="1">
                <a:latin typeface="Segoe UI Light" panose="020B0502040204020203" pitchFamily="34" charset="0"/>
                <a:cs typeface="Segoe UI Light" panose="020B0502040204020203" pitchFamily="34" charset="0"/>
              </a:rPr>
              <a:t>Oven</a:t>
            </a:r>
            <a:r>
              <a:rPr lang="it-IT" sz="1800" b="0" i="0" u="none" strike="noStrike" baseline="0" dirty="0">
                <a:latin typeface="Segoe UI Light" panose="020B0502040204020203" pitchFamily="34" charset="0"/>
                <a:cs typeface="Segoe UI Light" panose="020B0502040204020203" pitchFamily="34" charset="0"/>
              </a:rPr>
              <a:t> </a:t>
            </a:r>
            <a:r>
              <a:rPr lang="it-IT" sz="1800" b="0" i="0" u="none" strike="noStrike" baseline="0" dirty="0" err="1">
                <a:latin typeface="Segoe UI Light" panose="020B0502040204020203" pitchFamily="34" charset="0"/>
                <a:cs typeface="Segoe UI Light" panose="020B0502040204020203" pitchFamily="34" charset="0"/>
              </a:rPr>
              <a:t>internal</a:t>
            </a:r>
            <a:r>
              <a:rPr lang="it-IT" sz="1800" b="0" i="0" u="none" strike="noStrike" baseline="0" dirty="0">
                <a:latin typeface="Segoe UI Light" panose="020B0502040204020203" pitchFamily="34" charset="0"/>
                <a:cs typeface="Segoe UI Light" panose="020B0502040204020203" pitchFamily="34" charset="0"/>
              </a:rPr>
              <a:t> temperature </a:t>
            </a:r>
            <a:r>
              <a:rPr lang="it-IT" sz="1800" b="0" i="0" u="none" strike="noStrike" baseline="0" dirty="0" err="1">
                <a:latin typeface="Segoe UI Light" panose="020B0502040204020203" pitchFamily="34" charset="0"/>
                <a:cs typeface="Segoe UI Light" panose="020B0502040204020203" pitchFamily="34" charset="0"/>
              </a:rPr>
              <a:t>reached</a:t>
            </a:r>
            <a:endParaRPr lang="it-IT" sz="1800" b="0" i="0" u="none" strike="noStrike" baseline="0" dirty="0">
              <a:latin typeface="Segoe UI Light" panose="020B0502040204020203" pitchFamily="34" charset="0"/>
              <a:cs typeface="Segoe UI Light" panose="020B0502040204020203" pitchFamily="34" charset="0"/>
            </a:endParaRPr>
          </a:p>
          <a:p>
            <a:pPr algn="l">
              <a:lnSpc>
                <a:spcPct val="150000"/>
              </a:lnSpc>
            </a:pPr>
            <a:r>
              <a:rPr lang="it-IT" sz="1800" b="1" i="0" u="none" strike="noStrike" baseline="0" dirty="0">
                <a:latin typeface="Segoe UI Light" panose="020B0502040204020203" pitchFamily="34" charset="0"/>
                <a:cs typeface="Segoe UI Light" panose="020B0502040204020203" pitchFamily="34" charset="0"/>
              </a:rPr>
              <a:t>155 °C</a:t>
            </a:r>
            <a:r>
              <a:rPr lang="it-IT" sz="1800" b="0" i="0" u="none" strike="noStrike" baseline="0" dirty="0">
                <a:latin typeface="Segoe UI Light" panose="020B0502040204020203" pitchFamily="34" charset="0"/>
                <a:cs typeface="Segoe UI Light" panose="020B0502040204020203" pitchFamily="34" charset="0"/>
              </a:rPr>
              <a:t> 		</a:t>
            </a:r>
            <a:r>
              <a:rPr lang="it-IT" sz="1800" b="0" i="0" u="none" strike="noStrike" baseline="0" dirty="0" err="1">
                <a:latin typeface="Segoe UI Light" panose="020B0502040204020203" pitchFamily="34" charset="0"/>
                <a:cs typeface="Segoe UI Light" panose="020B0502040204020203" pitchFamily="34" charset="0"/>
              </a:rPr>
              <a:t>Final</a:t>
            </a:r>
            <a:r>
              <a:rPr lang="it-IT" sz="1800" b="0" i="0" u="none" strike="noStrike" baseline="0" dirty="0">
                <a:latin typeface="Segoe UI Light" panose="020B0502040204020203" pitchFamily="34" charset="0"/>
                <a:cs typeface="Segoe UI Light" panose="020B0502040204020203" pitchFamily="34" charset="0"/>
              </a:rPr>
              <a:t> </a:t>
            </a:r>
            <a:r>
              <a:rPr lang="it-IT" sz="1800" b="0" i="0" u="none" strike="noStrike" baseline="0" dirty="0" err="1">
                <a:latin typeface="Segoe UI Light" panose="020B0502040204020203" pitchFamily="34" charset="0"/>
                <a:cs typeface="Segoe UI Light" panose="020B0502040204020203" pitchFamily="34" charset="0"/>
              </a:rPr>
              <a:t>internal</a:t>
            </a:r>
            <a:r>
              <a:rPr lang="it-IT" sz="1800" b="0" i="0" u="none" strike="noStrike" baseline="0" dirty="0">
                <a:latin typeface="Segoe UI Light" panose="020B0502040204020203" pitchFamily="34" charset="0"/>
                <a:cs typeface="Segoe UI Light" panose="020B0502040204020203" pitchFamily="34" charset="0"/>
              </a:rPr>
              <a:t> temperature </a:t>
            </a:r>
            <a:r>
              <a:rPr lang="it-IT" sz="1800" b="0" i="0" u="none" strike="noStrike" baseline="0" dirty="0" err="1">
                <a:latin typeface="Segoe UI Light" panose="020B0502040204020203" pitchFamily="34" charset="0"/>
                <a:cs typeface="Segoe UI Light" panose="020B0502040204020203" pitchFamily="34" charset="0"/>
              </a:rPr>
              <a:t>reached</a:t>
            </a:r>
            <a:endParaRPr lang="it-IT" sz="1800" b="0" i="0" u="none" strike="noStrike" baseline="0" dirty="0">
              <a:latin typeface="Segoe UI Light" panose="020B0502040204020203" pitchFamily="34" charset="0"/>
              <a:cs typeface="Segoe UI Light" panose="020B0502040204020203" pitchFamily="34" charset="0"/>
            </a:endParaRPr>
          </a:p>
          <a:p>
            <a:pPr algn="l">
              <a:lnSpc>
                <a:spcPct val="150000"/>
              </a:lnSpc>
            </a:pPr>
            <a:r>
              <a:rPr lang="en-US" sz="1800" b="1" i="0" u="none" strike="noStrike" baseline="0" dirty="0">
                <a:latin typeface="Segoe UI Light" panose="020B0502040204020203" pitchFamily="34" charset="0"/>
                <a:cs typeface="Segoe UI Light" panose="020B0502040204020203" pitchFamily="34" charset="0"/>
              </a:rPr>
              <a:t>1,7 m3</a:t>
            </a:r>
            <a:r>
              <a:rPr lang="en-US" sz="1800" b="0" i="0" u="none" strike="noStrike" baseline="0" dirty="0">
                <a:latin typeface="Segoe UI Light" panose="020B0502040204020203" pitchFamily="34" charset="0"/>
                <a:cs typeface="Segoe UI Light" panose="020B0502040204020203" pitchFamily="34" charset="0"/>
              </a:rPr>
              <a:t> 		total gas consumption</a:t>
            </a:r>
          </a:p>
          <a:p>
            <a:pPr algn="l"/>
            <a:r>
              <a:rPr lang="en-US" sz="2800" b="1" i="0" u="sng" strike="noStrike" baseline="0" dirty="0">
                <a:solidFill>
                  <a:srgbClr val="00B050"/>
                </a:solidFill>
                <a:latin typeface="Segoe UI Semibold" panose="020B0702040204020203" pitchFamily="34" charset="0"/>
                <a:cs typeface="Segoe UI Semibold" panose="020B0702040204020203" pitchFamily="34" charset="0"/>
              </a:rPr>
              <a:t>22,0</a:t>
            </a:r>
            <a:r>
              <a:rPr lang="en-US" sz="1800" b="0" i="0" u="none" strike="noStrike" baseline="0" dirty="0">
                <a:solidFill>
                  <a:srgbClr val="000000"/>
                </a:solidFill>
                <a:latin typeface="Segoe UI Light" panose="020B0502040204020203" pitchFamily="34" charset="0"/>
                <a:cs typeface="Segoe UI Light" panose="020B0502040204020203" pitchFamily="34" charset="0"/>
              </a:rPr>
              <a:t>		Kw/h (total of machine)</a:t>
            </a:r>
          </a:p>
          <a:p>
            <a:pPr algn="l"/>
            <a:r>
              <a:rPr lang="it-IT" sz="2800" b="1" i="0" u="sng" strike="noStrike" baseline="0" dirty="0">
                <a:solidFill>
                  <a:srgbClr val="00B050"/>
                </a:solidFill>
                <a:latin typeface="Segoe UI Semibold" panose="020B0702040204020203" pitchFamily="34" charset="0"/>
                <a:cs typeface="Segoe UI Semibold" panose="020B0702040204020203" pitchFamily="34" charset="0"/>
              </a:rPr>
              <a:t>5,6</a:t>
            </a:r>
            <a:r>
              <a:rPr lang="it-IT" sz="1800" b="0" i="0" u="none" strike="noStrike" baseline="0" dirty="0">
                <a:solidFill>
                  <a:srgbClr val="000000"/>
                </a:solidFill>
                <a:latin typeface="Segoe UI Light" panose="020B0502040204020203" pitchFamily="34" charset="0"/>
                <a:cs typeface="Segoe UI Light" panose="020B0502040204020203" pitchFamily="34" charset="0"/>
              </a:rPr>
              <a:t> 		m3/h</a:t>
            </a:r>
          </a:p>
        </p:txBody>
      </p:sp>
      <p:pic>
        <p:nvPicPr>
          <p:cNvPr id="3" name="Immagine 2" descr="Immagine che contiene testo, logo, Carattere, emblema&#10;&#10;Descrizione generata automaticamente">
            <a:extLst>
              <a:ext uri="{FF2B5EF4-FFF2-40B4-BE49-F238E27FC236}">
                <a16:creationId xmlns:a16="http://schemas.microsoft.com/office/drawing/2014/main" id="{CAC799D1-14E2-50E2-1D4C-F5DB10D206DA}"/>
              </a:ext>
            </a:extLst>
          </p:cNvPr>
          <p:cNvPicPr>
            <a:picLocks noChangeAspect="1"/>
          </p:cNvPicPr>
          <p:nvPr/>
        </p:nvPicPr>
        <p:blipFill>
          <a:blip r:embed="rId3"/>
          <a:stretch>
            <a:fillRect/>
          </a:stretch>
        </p:blipFill>
        <p:spPr>
          <a:xfrm>
            <a:off x="9515475" y="19586"/>
            <a:ext cx="1419225" cy="904790"/>
          </a:xfrm>
          <a:prstGeom prst="rect">
            <a:avLst/>
          </a:prstGeom>
        </p:spPr>
      </p:pic>
    </p:spTree>
    <p:extLst>
      <p:ext uri="{BB962C8B-B14F-4D97-AF65-F5344CB8AC3E}">
        <p14:creationId xmlns:p14="http://schemas.microsoft.com/office/powerpoint/2010/main" val="76264671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4362B8-368E-7F84-3AC3-3CE17222304E}"/>
              </a:ext>
            </a:extLst>
          </p:cNvPr>
          <p:cNvSpPr>
            <a:spLocks noGrp="1"/>
          </p:cNvSpPr>
          <p:nvPr>
            <p:ph type="title"/>
          </p:nvPr>
        </p:nvSpPr>
        <p:spPr/>
        <p:txBody>
          <a:bodyPr/>
          <a:lstStyle/>
          <a:p>
            <a:r>
              <a:rPr lang="it-IT" dirty="0"/>
              <a:t>How works</a:t>
            </a:r>
          </a:p>
        </p:txBody>
      </p:sp>
      <p:pic>
        <p:nvPicPr>
          <p:cNvPr id="6" name="Immagine 5" descr="Immagine che contiene circuito&#10;&#10;Descrizione generata automaticamente">
            <a:extLst>
              <a:ext uri="{FF2B5EF4-FFF2-40B4-BE49-F238E27FC236}">
                <a16:creationId xmlns:a16="http://schemas.microsoft.com/office/drawing/2014/main" id="{A0A6A330-DC98-ABB5-70B0-B848F6BBFE5D}"/>
              </a:ext>
            </a:extLst>
          </p:cNvPr>
          <p:cNvPicPr>
            <a:picLocks noChangeAspect="1"/>
          </p:cNvPicPr>
          <p:nvPr/>
        </p:nvPicPr>
        <p:blipFill>
          <a:blip r:embed="rId2"/>
          <a:stretch>
            <a:fillRect/>
          </a:stretch>
        </p:blipFill>
        <p:spPr>
          <a:xfrm>
            <a:off x="6605878" y="2277041"/>
            <a:ext cx="5501631" cy="3046087"/>
          </a:xfrm>
          <a:prstGeom prst="rect">
            <a:avLst/>
          </a:prstGeom>
        </p:spPr>
      </p:pic>
      <p:pic>
        <p:nvPicPr>
          <p:cNvPr id="8" name="Immagine 7">
            <a:extLst>
              <a:ext uri="{FF2B5EF4-FFF2-40B4-BE49-F238E27FC236}">
                <a16:creationId xmlns:a16="http://schemas.microsoft.com/office/drawing/2014/main" id="{629A7DE8-1458-F298-DECB-F2EB7109C139}"/>
              </a:ext>
            </a:extLst>
          </p:cNvPr>
          <p:cNvPicPr>
            <a:picLocks noChangeAspect="1"/>
          </p:cNvPicPr>
          <p:nvPr/>
        </p:nvPicPr>
        <p:blipFill>
          <a:blip r:embed="rId3"/>
          <a:stretch>
            <a:fillRect/>
          </a:stretch>
        </p:blipFill>
        <p:spPr>
          <a:xfrm>
            <a:off x="2609387" y="1928652"/>
            <a:ext cx="2699003" cy="3843495"/>
          </a:xfrm>
          <a:prstGeom prst="rect">
            <a:avLst/>
          </a:prstGeom>
        </p:spPr>
      </p:pic>
      <p:sp>
        <p:nvSpPr>
          <p:cNvPr id="11" name="Freccia a sinistra 10">
            <a:extLst>
              <a:ext uri="{FF2B5EF4-FFF2-40B4-BE49-F238E27FC236}">
                <a16:creationId xmlns:a16="http://schemas.microsoft.com/office/drawing/2014/main" id="{A3C71011-7D53-7107-8F5C-A183DB956D26}"/>
              </a:ext>
            </a:extLst>
          </p:cNvPr>
          <p:cNvSpPr/>
          <p:nvPr/>
        </p:nvSpPr>
        <p:spPr>
          <a:xfrm rot="1588164">
            <a:off x="3770665" y="4872789"/>
            <a:ext cx="1075064" cy="731254"/>
          </a:xfrm>
          <a:prstGeom prst="lef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sinistra 11">
            <a:extLst>
              <a:ext uri="{FF2B5EF4-FFF2-40B4-BE49-F238E27FC236}">
                <a16:creationId xmlns:a16="http://schemas.microsoft.com/office/drawing/2014/main" id="{3762D331-3FC9-B455-48A8-2C7706CDA788}"/>
              </a:ext>
            </a:extLst>
          </p:cNvPr>
          <p:cNvSpPr/>
          <p:nvPr/>
        </p:nvSpPr>
        <p:spPr>
          <a:xfrm rot="12436807">
            <a:off x="4640402" y="2945735"/>
            <a:ext cx="862376" cy="731254"/>
          </a:xfrm>
          <a:prstGeom prst="leftArrow">
            <a:avLst/>
          </a:prstGeom>
          <a:solidFill>
            <a:srgbClr val="C00000"/>
          </a:solidFill>
          <a:ln>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3" name="Freccia a sinistra 12">
            <a:extLst>
              <a:ext uri="{FF2B5EF4-FFF2-40B4-BE49-F238E27FC236}">
                <a16:creationId xmlns:a16="http://schemas.microsoft.com/office/drawing/2014/main" id="{D1AFC20A-AE1F-5DEB-01B3-78BBCA8B40E0}"/>
              </a:ext>
            </a:extLst>
          </p:cNvPr>
          <p:cNvSpPr/>
          <p:nvPr/>
        </p:nvSpPr>
        <p:spPr>
          <a:xfrm rot="12436807">
            <a:off x="1858331" y="3438054"/>
            <a:ext cx="937838" cy="359283"/>
          </a:xfrm>
          <a:prstGeom prst="leftArrow">
            <a:avLst/>
          </a:prstGeom>
          <a:solidFill>
            <a:schemeClr val="accent5"/>
          </a:solidFill>
          <a:ln>
            <a:solidFill>
              <a:schemeClr val="accent5"/>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4" name="Freccia a sinistra 13">
            <a:extLst>
              <a:ext uri="{FF2B5EF4-FFF2-40B4-BE49-F238E27FC236}">
                <a16:creationId xmlns:a16="http://schemas.microsoft.com/office/drawing/2014/main" id="{840C9D9E-8315-F73F-0C41-3F0D5D1CA5FA}"/>
              </a:ext>
            </a:extLst>
          </p:cNvPr>
          <p:cNvSpPr/>
          <p:nvPr/>
        </p:nvSpPr>
        <p:spPr>
          <a:xfrm rot="12436807">
            <a:off x="2013277" y="2553338"/>
            <a:ext cx="887993" cy="422182"/>
          </a:xfrm>
          <a:prstGeom prst="leftArrow">
            <a:avLst/>
          </a:prstGeom>
          <a:solidFill>
            <a:schemeClr val="accent6"/>
          </a:solidFill>
          <a:ln>
            <a:solidFill>
              <a:schemeClr val="accent6"/>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5" name="CasellaDiTesto 14">
            <a:extLst>
              <a:ext uri="{FF2B5EF4-FFF2-40B4-BE49-F238E27FC236}">
                <a16:creationId xmlns:a16="http://schemas.microsoft.com/office/drawing/2014/main" id="{34C8F153-A5CF-A37B-8033-43D3A27C99FB}"/>
              </a:ext>
            </a:extLst>
          </p:cNvPr>
          <p:cNvSpPr txBox="1"/>
          <p:nvPr/>
        </p:nvSpPr>
        <p:spPr>
          <a:xfrm>
            <a:off x="126655" y="2159836"/>
            <a:ext cx="2143675" cy="369332"/>
          </a:xfrm>
          <a:prstGeom prst="rect">
            <a:avLst/>
          </a:prstGeom>
          <a:noFill/>
        </p:spPr>
        <p:txBody>
          <a:bodyPr wrap="square" rtlCol="0">
            <a:spAutoFit/>
          </a:bodyPr>
          <a:lstStyle/>
          <a:p>
            <a:r>
              <a:rPr lang="it-IT" dirty="0">
                <a:latin typeface="Segoe UI Light" panose="020B0502040204020203" pitchFamily="34" charset="0"/>
                <a:cs typeface="Segoe UI Light" panose="020B0502040204020203" pitchFamily="34" charset="0"/>
              </a:rPr>
              <a:t>ELECTRIC HEATING</a:t>
            </a:r>
          </a:p>
        </p:txBody>
      </p:sp>
      <p:sp>
        <p:nvSpPr>
          <p:cNvPr id="16" name="CasellaDiTesto 15">
            <a:extLst>
              <a:ext uri="{FF2B5EF4-FFF2-40B4-BE49-F238E27FC236}">
                <a16:creationId xmlns:a16="http://schemas.microsoft.com/office/drawing/2014/main" id="{EA597FD8-956B-522A-4543-581E25A581E4}"/>
              </a:ext>
            </a:extLst>
          </p:cNvPr>
          <p:cNvSpPr txBox="1"/>
          <p:nvPr/>
        </p:nvSpPr>
        <p:spPr>
          <a:xfrm>
            <a:off x="451764" y="3074615"/>
            <a:ext cx="1784319" cy="369332"/>
          </a:xfrm>
          <a:prstGeom prst="rect">
            <a:avLst/>
          </a:prstGeom>
          <a:noFill/>
        </p:spPr>
        <p:txBody>
          <a:bodyPr wrap="square" rtlCol="0">
            <a:spAutoFit/>
          </a:bodyPr>
          <a:lstStyle/>
          <a:p>
            <a:r>
              <a:rPr lang="it-IT" dirty="0">
                <a:latin typeface="Segoe UI Light" panose="020B0502040204020203" pitchFamily="34" charset="0"/>
                <a:cs typeface="Segoe UI Light" panose="020B0502040204020203" pitchFamily="34" charset="0"/>
              </a:rPr>
              <a:t>GAS HEATING</a:t>
            </a:r>
          </a:p>
        </p:txBody>
      </p:sp>
      <p:sp>
        <p:nvSpPr>
          <p:cNvPr id="17" name="CasellaDiTesto 16">
            <a:extLst>
              <a:ext uri="{FF2B5EF4-FFF2-40B4-BE49-F238E27FC236}">
                <a16:creationId xmlns:a16="http://schemas.microsoft.com/office/drawing/2014/main" id="{605D0892-0E35-4E4E-E93D-4666F4582468}"/>
              </a:ext>
            </a:extLst>
          </p:cNvPr>
          <p:cNvSpPr txBox="1"/>
          <p:nvPr/>
        </p:nvSpPr>
        <p:spPr>
          <a:xfrm>
            <a:off x="4755287" y="5300519"/>
            <a:ext cx="1196581" cy="369332"/>
          </a:xfrm>
          <a:prstGeom prst="rect">
            <a:avLst/>
          </a:prstGeom>
          <a:noFill/>
        </p:spPr>
        <p:txBody>
          <a:bodyPr wrap="square" rtlCol="0">
            <a:spAutoFit/>
          </a:bodyPr>
          <a:lstStyle/>
          <a:p>
            <a:r>
              <a:rPr lang="it-IT" dirty="0">
                <a:latin typeface="Segoe UI Light" panose="020B0502040204020203" pitchFamily="34" charset="0"/>
                <a:cs typeface="Segoe UI Light" panose="020B0502040204020203" pitchFamily="34" charset="0"/>
              </a:rPr>
              <a:t>COLD AIR</a:t>
            </a:r>
          </a:p>
        </p:txBody>
      </p:sp>
      <p:sp>
        <p:nvSpPr>
          <p:cNvPr id="18" name="CasellaDiTesto 17">
            <a:extLst>
              <a:ext uri="{FF2B5EF4-FFF2-40B4-BE49-F238E27FC236}">
                <a16:creationId xmlns:a16="http://schemas.microsoft.com/office/drawing/2014/main" id="{526943C9-BA62-C65D-1094-E86C6BF87EE7}"/>
              </a:ext>
            </a:extLst>
          </p:cNvPr>
          <p:cNvSpPr txBox="1"/>
          <p:nvPr/>
        </p:nvSpPr>
        <p:spPr>
          <a:xfrm>
            <a:off x="5406322" y="3495349"/>
            <a:ext cx="1101624" cy="369332"/>
          </a:xfrm>
          <a:prstGeom prst="rect">
            <a:avLst/>
          </a:prstGeom>
          <a:noFill/>
        </p:spPr>
        <p:txBody>
          <a:bodyPr wrap="square" rtlCol="0">
            <a:spAutoFit/>
          </a:bodyPr>
          <a:lstStyle/>
          <a:p>
            <a:r>
              <a:rPr lang="it-IT" dirty="0">
                <a:latin typeface="Segoe UI Light" panose="020B0502040204020203" pitchFamily="34" charset="0"/>
                <a:cs typeface="Segoe UI Light" panose="020B0502040204020203" pitchFamily="34" charset="0"/>
              </a:rPr>
              <a:t>HOT AIR</a:t>
            </a:r>
          </a:p>
        </p:txBody>
      </p:sp>
      <p:sp>
        <p:nvSpPr>
          <p:cNvPr id="19" name="CasellaDiTesto 18">
            <a:extLst>
              <a:ext uri="{FF2B5EF4-FFF2-40B4-BE49-F238E27FC236}">
                <a16:creationId xmlns:a16="http://schemas.microsoft.com/office/drawing/2014/main" id="{BE6E4110-C2F9-4A8F-5B16-4BFF32D12FF5}"/>
              </a:ext>
            </a:extLst>
          </p:cNvPr>
          <p:cNvSpPr txBox="1"/>
          <p:nvPr/>
        </p:nvSpPr>
        <p:spPr>
          <a:xfrm>
            <a:off x="8182433" y="1587343"/>
            <a:ext cx="2800359" cy="646331"/>
          </a:xfrm>
          <a:prstGeom prst="rect">
            <a:avLst/>
          </a:prstGeom>
          <a:noFill/>
        </p:spPr>
        <p:txBody>
          <a:bodyPr wrap="square" rtlCol="0">
            <a:spAutoFit/>
          </a:bodyPr>
          <a:lstStyle/>
          <a:p>
            <a:pPr algn="ctr"/>
            <a:r>
              <a:rPr lang="it-IT" b="1" dirty="0">
                <a:latin typeface="Segoe UI Light" panose="020B0502040204020203" pitchFamily="34" charset="0"/>
                <a:cs typeface="Segoe UI Light" panose="020B0502040204020203" pitchFamily="34" charset="0"/>
              </a:rPr>
              <a:t>ROTOPLASTIC HPM</a:t>
            </a:r>
          </a:p>
          <a:p>
            <a:pPr algn="ctr"/>
            <a:r>
              <a:rPr lang="it-IT" b="1" dirty="0">
                <a:latin typeface="Segoe UI Light" panose="020B0502040204020203" pitchFamily="34" charset="0"/>
                <a:cs typeface="Segoe UI Light" panose="020B0502040204020203" pitchFamily="34" charset="0"/>
              </a:rPr>
              <a:t>H</a:t>
            </a:r>
            <a:r>
              <a:rPr lang="it-IT" dirty="0">
                <a:latin typeface="Segoe UI Light" panose="020B0502040204020203" pitchFamily="34" charset="0"/>
                <a:cs typeface="Segoe UI Light" panose="020B0502040204020203" pitchFamily="34" charset="0"/>
              </a:rPr>
              <a:t>YBRID </a:t>
            </a:r>
            <a:r>
              <a:rPr lang="it-IT" b="1" dirty="0">
                <a:latin typeface="Segoe UI Light" panose="020B0502040204020203" pitchFamily="34" charset="0"/>
                <a:cs typeface="Segoe UI Light" panose="020B0502040204020203" pitchFamily="34" charset="0"/>
              </a:rPr>
              <a:t>P</a:t>
            </a:r>
            <a:r>
              <a:rPr lang="it-IT" dirty="0">
                <a:latin typeface="Segoe UI Light" panose="020B0502040204020203" pitchFamily="34" charset="0"/>
                <a:cs typeface="Segoe UI Light" panose="020B0502040204020203" pitchFamily="34" charset="0"/>
              </a:rPr>
              <a:t>OWER </a:t>
            </a:r>
            <a:r>
              <a:rPr lang="it-IT" b="1" dirty="0">
                <a:latin typeface="Segoe UI Light" panose="020B0502040204020203" pitchFamily="34" charset="0"/>
                <a:cs typeface="Segoe UI Light" panose="020B0502040204020203" pitchFamily="34" charset="0"/>
              </a:rPr>
              <a:t>M</a:t>
            </a:r>
            <a:r>
              <a:rPr lang="it-IT" dirty="0">
                <a:latin typeface="Segoe UI Light" panose="020B0502040204020203" pitchFamily="34" charset="0"/>
                <a:cs typeface="Segoe UI Light" panose="020B0502040204020203" pitchFamily="34" charset="0"/>
              </a:rPr>
              <a:t>ODULE</a:t>
            </a:r>
          </a:p>
        </p:txBody>
      </p:sp>
      <p:sp>
        <p:nvSpPr>
          <p:cNvPr id="20" name="CasellaDiTesto 19">
            <a:extLst>
              <a:ext uri="{FF2B5EF4-FFF2-40B4-BE49-F238E27FC236}">
                <a16:creationId xmlns:a16="http://schemas.microsoft.com/office/drawing/2014/main" id="{FC0FEBDA-F6C7-FC85-895E-93B8838E763B}"/>
              </a:ext>
            </a:extLst>
          </p:cNvPr>
          <p:cNvSpPr txBox="1"/>
          <p:nvPr/>
        </p:nvSpPr>
        <p:spPr>
          <a:xfrm>
            <a:off x="3001297" y="1328839"/>
            <a:ext cx="2143675" cy="646331"/>
          </a:xfrm>
          <a:prstGeom prst="rect">
            <a:avLst/>
          </a:prstGeom>
          <a:noFill/>
        </p:spPr>
        <p:txBody>
          <a:bodyPr wrap="square" rtlCol="0">
            <a:spAutoFit/>
          </a:bodyPr>
          <a:lstStyle/>
          <a:p>
            <a:r>
              <a:rPr lang="it-IT" dirty="0">
                <a:latin typeface="Segoe UI Light" panose="020B0502040204020203" pitchFamily="34" charset="0"/>
                <a:cs typeface="Segoe UI Light" panose="020B0502040204020203" pitchFamily="34" charset="0"/>
              </a:rPr>
              <a:t>COMPACT HEATING CHAMBER</a:t>
            </a:r>
          </a:p>
        </p:txBody>
      </p:sp>
      <p:sp>
        <p:nvSpPr>
          <p:cNvPr id="21" name="CasellaDiTesto 20">
            <a:extLst>
              <a:ext uri="{FF2B5EF4-FFF2-40B4-BE49-F238E27FC236}">
                <a16:creationId xmlns:a16="http://schemas.microsoft.com/office/drawing/2014/main" id="{108A58EF-E440-341D-CFA9-9A3F5D1D504E}"/>
              </a:ext>
            </a:extLst>
          </p:cNvPr>
          <p:cNvSpPr txBox="1"/>
          <p:nvPr/>
        </p:nvSpPr>
        <p:spPr>
          <a:xfrm>
            <a:off x="338823" y="5238416"/>
            <a:ext cx="1784319" cy="923330"/>
          </a:xfrm>
          <a:prstGeom prst="rect">
            <a:avLst/>
          </a:prstGeom>
          <a:noFill/>
        </p:spPr>
        <p:txBody>
          <a:bodyPr wrap="square" rtlCol="0">
            <a:spAutoFit/>
          </a:bodyPr>
          <a:lstStyle/>
          <a:p>
            <a:r>
              <a:rPr lang="it-IT" dirty="0">
                <a:latin typeface="Segoe UI Light" panose="020B0502040204020203" pitchFamily="34" charset="0"/>
                <a:cs typeface="Segoe UI Light" panose="020B0502040204020203" pitchFamily="34" charset="0"/>
              </a:rPr>
              <a:t>LOW CONSUMPTION FAN</a:t>
            </a:r>
          </a:p>
        </p:txBody>
      </p:sp>
      <p:sp>
        <p:nvSpPr>
          <p:cNvPr id="22" name="Freccia a sinistra 21">
            <a:extLst>
              <a:ext uri="{FF2B5EF4-FFF2-40B4-BE49-F238E27FC236}">
                <a16:creationId xmlns:a16="http://schemas.microsoft.com/office/drawing/2014/main" id="{AA99D4E1-79F1-34FA-3F0F-F40EFAE34245}"/>
              </a:ext>
            </a:extLst>
          </p:cNvPr>
          <p:cNvSpPr/>
          <p:nvPr/>
        </p:nvSpPr>
        <p:spPr>
          <a:xfrm rot="9096009">
            <a:off x="2050800" y="5112599"/>
            <a:ext cx="1423237" cy="359283"/>
          </a:xfrm>
          <a:prstGeom prst="leftArrow">
            <a:avLst/>
          </a:prstGeom>
          <a:solidFill>
            <a:schemeClr val="accent1">
              <a:lumMod val="40000"/>
              <a:lumOff val="60000"/>
            </a:schemeClr>
          </a:solidFill>
          <a:ln>
            <a:solidFill>
              <a:schemeClr val="tx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3" name="Immagine 2" descr="Immagine che contiene testo, logo, Carattere, emblema&#10;&#10;Descrizione generata automaticamente">
            <a:extLst>
              <a:ext uri="{FF2B5EF4-FFF2-40B4-BE49-F238E27FC236}">
                <a16:creationId xmlns:a16="http://schemas.microsoft.com/office/drawing/2014/main" id="{25803ED0-043E-5673-1637-0140DAEE5543}"/>
              </a:ext>
            </a:extLst>
          </p:cNvPr>
          <p:cNvPicPr>
            <a:picLocks noChangeAspect="1"/>
          </p:cNvPicPr>
          <p:nvPr/>
        </p:nvPicPr>
        <p:blipFill>
          <a:blip r:embed="rId4"/>
          <a:stretch>
            <a:fillRect/>
          </a:stretch>
        </p:blipFill>
        <p:spPr>
          <a:xfrm>
            <a:off x="9515475" y="19586"/>
            <a:ext cx="1419225" cy="904790"/>
          </a:xfrm>
          <a:prstGeom prst="rect">
            <a:avLst/>
          </a:prstGeom>
        </p:spPr>
      </p:pic>
    </p:spTree>
    <p:extLst>
      <p:ext uri="{BB962C8B-B14F-4D97-AF65-F5344CB8AC3E}">
        <p14:creationId xmlns:p14="http://schemas.microsoft.com/office/powerpoint/2010/main" val="395281827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D201FEC4-4235-3499-DC63-B1A7DB87B56D}"/>
              </a:ext>
            </a:extLst>
          </p:cNvPr>
          <p:cNvSpPr>
            <a:spLocks noGrp="1"/>
          </p:cNvSpPr>
          <p:nvPr>
            <p:ph type="title"/>
          </p:nvPr>
        </p:nvSpPr>
        <p:spPr/>
        <p:txBody>
          <a:bodyPr>
            <a:normAutofit/>
          </a:bodyPr>
          <a:lstStyle/>
          <a:p>
            <a:r>
              <a:rPr lang="it-IT" dirty="0" err="1"/>
              <a:t>Revolution</a:t>
            </a:r>
            <a:r>
              <a:rPr lang="it-IT" dirty="0"/>
              <a:t> with new </a:t>
            </a:r>
            <a:r>
              <a:rPr lang="it-IT" dirty="0" err="1"/>
              <a:t>burners</a:t>
            </a:r>
            <a:r>
              <a:rPr lang="it-IT" dirty="0"/>
              <a:t> Ultra </a:t>
            </a:r>
            <a:r>
              <a:rPr lang="it-IT" dirty="0" err="1"/>
              <a:t>LowNOx</a:t>
            </a:r>
            <a:endParaRPr lang="it-IT" dirty="0"/>
          </a:p>
        </p:txBody>
      </p:sp>
      <p:pic>
        <p:nvPicPr>
          <p:cNvPr id="13" name="Segnaposto immagine 12">
            <a:extLst>
              <a:ext uri="{FF2B5EF4-FFF2-40B4-BE49-F238E27FC236}">
                <a16:creationId xmlns:a16="http://schemas.microsoft.com/office/drawing/2014/main" id="{A44869F4-6BDD-5C3A-E344-68AB5D5AF94C}"/>
              </a:ext>
            </a:extLst>
          </p:cNvPr>
          <p:cNvPicPr>
            <a:picLocks noGrp="1" noChangeAspect="1"/>
          </p:cNvPicPr>
          <p:nvPr>
            <p:ph type="pic" sz="quarter" idx="10"/>
          </p:nvPr>
        </p:nvPicPr>
        <p:blipFill>
          <a:blip r:embed="rId2"/>
          <a:srcRect/>
          <a:stretch>
            <a:fillRect/>
          </a:stretch>
        </p:blipFill>
        <p:spPr/>
      </p:pic>
      <p:sp>
        <p:nvSpPr>
          <p:cNvPr id="11" name="Segnaposto testo 10">
            <a:extLst>
              <a:ext uri="{FF2B5EF4-FFF2-40B4-BE49-F238E27FC236}">
                <a16:creationId xmlns:a16="http://schemas.microsoft.com/office/drawing/2014/main" id="{936B3BE3-B668-8AE8-8A16-2DECC96362A6}"/>
              </a:ext>
            </a:extLst>
          </p:cNvPr>
          <p:cNvSpPr>
            <a:spLocks noGrp="1"/>
          </p:cNvSpPr>
          <p:nvPr>
            <p:ph type="body" sz="quarter" idx="11"/>
          </p:nvPr>
        </p:nvSpPr>
        <p:spPr/>
        <p:txBody>
          <a:bodyPr/>
          <a:lstStyle/>
          <a:p>
            <a:r>
              <a:rPr lang="en-US" dirty="0"/>
              <a:t>Efficient and lo</a:t>
            </a:r>
            <a:r>
              <a:rPr lang="it-IT" dirty="0"/>
              <a:t>w </a:t>
            </a:r>
            <a:r>
              <a:rPr lang="it-IT" dirty="0" err="1"/>
              <a:t>emission</a:t>
            </a:r>
            <a:r>
              <a:rPr lang="en-US" dirty="0"/>
              <a:t>.</a:t>
            </a:r>
          </a:p>
          <a:p>
            <a:endParaRPr lang="en-US" dirty="0"/>
          </a:p>
          <a:p>
            <a:pPr>
              <a:lnSpc>
                <a:spcPct val="120000"/>
              </a:lnSpc>
            </a:pPr>
            <a:r>
              <a:rPr lang="en-US" sz="2400" dirty="0"/>
              <a:t>PLN stands for Premix </a:t>
            </a:r>
            <a:r>
              <a:rPr lang="en-US" sz="2400" dirty="0">
                <a:solidFill>
                  <a:srgbClr val="00B050"/>
                </a:solidFill>
                <a:latin typeface="Segoe UI Black" panose="020B0A02040204020203" pitchFamily="34" charset="0"/>
                <a:ea typeface="Segoe UI Black" panose="020B0A02040204020203" pitchFamily="34" charset="0"/>
              </a:rPr>
              <a:t>Low Nox</a:t>
            </a:r>
            <a:r>
              <a:rPr lang="it-IT" sz="2400" dirty="0">
                <a:solidFill>
                  <a:srgbClr val="00B050"/>
                </a:solidFill>
                <a:latin typeface="Segoe UI Black" panose="020B0A02040204020203" pitchFamily="34" charset="0"/>
                <a:ea typeface="Segoe UI Black" panose="020B0A02040204020203" pitchFamily="34" charset="0"/>
              </a:rPr>
              <a:t>,</a:t>
            </a:r>
            <a:r>
              <a:rPr lang="en-US" sz="2400" dirty="0">
                <a:solidFill>
                  <a:srgbClr val="00B050"/>
                </a:solidFill>
                <a:latin typeface="Segoe UI Black" panose="020B0A02040204020203" pitchFamily="34" charset="0"/>
                <a:ea typeface="Segoe UI Black" panose="020B0A02040204020203" pitchFamily="34" charset="0"/>
              </a:rPr>
              <a:t> </a:t>
            </a:r>
            <a:r>
              <a:rPr lang="en-US" sz="2400" dirty="0"/>
              <a:t>a system that combines premixing with surface-stabilized combustion. </a:t>
            </a:r>
            <a:r>
              <a:rPr lang="it-IT" sz="2400"/>
              <a:t>This</a:t>
            </a:r>
            <a:r>
              <a:rPr lang="en-US" sz="2400" dirty="0"/>
              <a:t> guarantees an homogeneous gas-air mixture and rel</a:t>
            </a:r>
            <a:r>
              <a:rPr lang="it-IT" sz="2400" dirty="0" err="1"/>
              <a:t>iable</a:t>
            </a:r>
            <a:r>
              <a:rPr lang="it-IT" sz="2400" dirty="0"/>
              <a:t> </a:t>
            </a:r>
            <a:r>
              <a:rPr lang="en-US" sz="2400" dirty="0"/>
              <a:t>ignition behaviour </a:t>
            </a:r>
          </a:p>
          <a:p>
            <a:pPr>
              <a:lnSpc>
                <a:spcPct val="120000"/>
              </a:lnSpc>
            </a:pPr>
            <a:r>
              <a:rPr lang="en-US" sz="2400" dirty="0">
                <a:solidFill>
                  <a:srgbClr val="00B050"/>
                </a:solidFill>
                <a:latin typeface="Segoe UI Black" panose="020B0A02040204020203" pitchFamily="34" charset="0"/>
                <a:ea typeface="Segoe UI Black" panose="020B0A02040204020203" pitchFamily="34" charset="0"/>
              </a:rPr>
              <a:t>Low emissions</a:t>
            </a:r>
            <a:r>
              <a:rPr lang="en-US" sz="2400" dirty="0">
                <a:solidFill>
                  <a:srgbClr val="00B050"/>
                </a:solidFill>
              </a:rPr>
              <a:t> </a:t>
            </a:r>
            <a:r>
              <a:rPr lang="en-US" sz="2400" dirty="0"/>
              <a:t>Meet NOx emission limits all around the world</a:t>
            </a:r>
          </a:p>
          <a:p>
            <a:pPr>
              <a:lnSpc>
                <a:spcPct val="120000"/>
              </a:lnSpc>
            </a:pPr>
            <a:r>
              <a:rPr lang="en-US" sz="2400" dirty="0"/>
              <a:t>High efficiency Permanent magnet synchronous motor, complete with </a:t>
            </a:r>
            <a:r>
              <a:rPr lang="en-US" sz="2400" dirty="0">
                <a:solidFill>
                  <a:srgbClr val="00B050"/>
                </a:solidFill>
                <a:latin typeface="Segoe UI Black" panose="020B0A02040204020203" pitchFamily="34" charset="0"/>
                <a:ea typeface="Segoe UI Black" panose="020B0A02040204020203" pitchFamily="34" charset="0"/>
              </a:rPr>
              <a:t>VSD</a:t>
            </a:r>
            <a:r>
              <a:rPr lang="en-US" sz="2400" dirty="0"/>
              <a:t> (meets IE5 standards)</a:t>
            </a:r>
            <a:endParaRPr lang="it-IT" sz="2400" dirty="0"/>
          </a:p>
        </p:txBody>
      </p:sp>
      <p:pic>
        <p:nvPicPr>
          <p:cNvPr id="15" name="Immagine 14" descr="Immagine che contiene testo, logo, Carattere, emblema&#10;&#10;Descrizione generata automaticamente">
            <a:extLst>
              <a:ext uri="{FF2B5EF4-FFF2-40B4-BE49-F238E27FC236}">
                <a16:creationId xmlns:a16="http://schemas.microsoft.com/office/drawing/2014/main" id="{1CA7952F-9369-D24C-10E4-70FDD9BE6804}"/>
              </a:ext>
            </a:extLst>
          </p:cNvPr>
          <p:cNvPicPr>
            <a:picLocks noChangeAspect="1"/>
          </p:cNvPicPr>
          <p:nvPr/>
        </p:nvPicPr>
        <p:blipFill>
          <a:blip r:embed="rId3"/>
          <a:stretch>
            <a:fillRect/>
          </a:stretch>
        </p:blipFill>
        <p:spPr>
          <a:xfrm>
            <a:off x="9515475" y="19586"/>
            <a:ext cx="1419225" cy="904790"/>
          </a:xfrm>
          <a:prstGeom prst="rect">
            <a:avLst/>
          </a:prstGeom>
        </p:spPr>
      </p:pic>
      <p:pic>
        <p:nvPicPr>
          <p:cNvPr id="3" name="Immagine 2">
            <a:extLst>
              <a:ext uri="{FF2B5EF4-FFF2-40B4-BE49-F238E27FC236}">
                <a16:creationId xmlns:a16="http://schemas.microsoft.com/office/drawing/2014/main" id="{2B7DF81B-0CA0-96C5-BD80-2F105CFC8BD3}"/>
              </a:ext>
            </a:extLst>
          </p:cNvPr>
          <p:cNvPicPr>
            <a:picLocks noChangeAspect="1"/>
          </p:cNvPicPr>
          <p:nvPr/>
        </p:nvPicPr>
        <p:blipFill>
          <a:blip r:embed="rId4"/>
          <a:stretch>
            <a:fillRect/>
          </a:stretch>
        </p:blipFill>
        <p:spPr>
          <a:xfrm>
            <a:off x="108000" y="1188000"/>
            <a:ext cx="2954400" cy="991988"/>
          </a:xfrm>
          <a:prstGeom prst="rect">
            <a:avLst/>
          </a:prstGeom>
        </p:spPr>
      </p:pic>
    </p:spTree>
    <p:extLst>
      <p:ext uri="{BB962C8B-B14F-4D97-AF65-F5344CB8AC3E}">
        <p14:creationId xmlns:p14="http://schemas.microsoft.com/office/powerpoint/2010/main" val="75562003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F76407-4B97-DE76-B98D-6A3E76325AF5}"/>
              </a:ext>
            </a:extLst>
          </p:cNvPr>
          <p:cNvSpPr>
            <a:spLocks noGrp="1"/>
          </p:cNvSpPr>
          <p:nvPr>
            <p:ph type="title"/>
          </p:nvPr>
        </p:nvSpPr>
        <p:spPr/>
        <p:txBody>
          <a:bodyPr/>
          <a:lstStyle/>
          <a:p>
            <a:r>
              <a:rPr lang="it-IT" dirty="0"/>
              <a:t>PLN FLAME</a:t>
            </a:r>
          </a:p>
        </p:txBody>
      </p:sp>
      <p:pic>
        <p:nvPicPr>
          <p:cNvPr id="6" name="Segnaposto immagine 5" descr="Immagine che contiene Ambra, grotta, cerchio, luce&#10;&#10;Descrizione generata automaticamente">
            <a:extLst>
              <a:ext uri="{FF2B5EF4-FFF2-40B4-BE49-F238E27FC236}">
                <a16:creationId xmlns:a16="http://schemas.microsoft.com/office/drawing/2014/main" id="{393F1AF9-75F8-006A-B0F7-C519CD5DFB6C}"/>
              </a:ext>
            </a:extLst>
          </p:cNvPr>
          <p:cNvPicPr>
            <a:picLocks noGrp="1" noChangeAspect="1"/>
          </p:cNvPicPr>
          <p:nvPr>
            <p:ph type="pic" sz="quarter" idx="4294967295"/>
          </p:nvPr>
        </p:nvPicPr>
        <p:blipFill>
          <a:blip r:embed="rId2"/>
          <a:srcRect l="4187" r="4187"/>
          <a:stretch>
            <a:fillRect/>
          </a:stretch>
        </p:blipFill>
        <p:spPr>
          <a:xfrm>
            <a:off x="219075" y="1187448"/>
            <a:ext cx="5400675" cy="5400675"/>
          </a:xfrm>
          <a:prstGeom prst="rect">
            <a:avLst/>
          </a:prstGeom>
        </p:spPr>
      </p:pic>
      <p:pic>
        <p:nvPicPr>
          <p:cNvPr id="7" name="Immagine 6" descr="Immagine che contiene testo, logo, Carattere, emblema&#10;&#10;Descrizione generata automaticamente">
            <a:extLst>
              <a:ext uri="{FF2B5EF4-FFF2-40B4-BE49-F238E27FC236}">
                <a16:creationId xmlns:a16="http://schemas.microsoft.com/office/drawing/2014/main" id="{755757E4-7A45-49AE-EF89-8B5CB5A2E335}"/>
              </a:ext>
            </a:extLst>
          </p:cNvPr>
          <p:cNvPicPr>
            <a:picLocks noChangeAspect="1"/>
          </p:cNvPicPr>
          <p:nvPr/>
        </p:nvPicPr>
        <p:blipFill>
          <a:blip r:embed="rId3"/>
          <a:stretch>
            <a:fillRect/>
          </a:stretch>
        </p:blipFill>
        <p:spPr>
          <a:xfrm>
            <a:off x="9515475" y="19586"/>
            <a:ext cx="1419225" cy="904790"/>
          </a:xfrm>
          <a:prstGeom prst="rect">
            <a:avLst/>
          </a:prstGeom>
        </p:spPr>
      </p:pic>
      <p:pic>
        <p:nvPicPr>
          <p:cNvPr id="9" name="Immagine 8">
            <a:extLst>
              <a:ext uri="{FF2B5EF4-FFF2-40B4-BE49-F238E27FC236}">
                <a16:creationId xmlns:a16="http://schemas.microsoft.com/office/drawing/2014/main" id="{4AA0CD55-FCF6-4DCA-395E-74775EF527C7}"/>
              </a:ext>
            </a:extLst>
          </p:cNvPr>
          <p:cNvPicPr>
            <a:picLocks noChangeAspect="1"/>
          </p:cNvPicPr>
          <p:nvPr/>
        </p:nvPicPr>
        <p:blipFill>
          <a:blip r:embed="rId4"/>
          <a:stretch>
            <a:fillRect/>
          </a:stretch>
        </p:blipFill>
        <p:spPr>
          <a:xfrm>
            <a:off x="6417584" y="1537464"/>
            <a:ext cx="4929293" cy="4700645"/>
          </a:xfrm>
          <a:prstGeom prst="rect">
            <a:avLst/>
          </a:prstGeom>
        </p:spPr>
      </p:pic>
    </p:spTree>
    <p:extLst>
      <p:ext uri="{BB962C8B-B14F-4D97-AF65-F5344CB8AC3E}">
        <p14:creationId xmlns:p14="http://schemas.microsoft.com/office/powerpoint/2010/main" val="213115984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C420EF-B5A6-BA79-8CF3-15453071E625}"/>
              </a:ext>
            </a:extLst>
          </p:cNvPr>
          <p:cNvSpPr>
            <a:spLocks noGrp="1"/>
          </p:cNvSpPr>
          <p:nvPr>
            <p:ph type="title"/>
          </p:nvPr>
        </p:nvSpPr>
        <p:spPr/>
        <p:txBody>
          <a:bodyPr/>
          <a:lstStyle/>
          <a:p>
            <a:endParaRPr lang="it-IT"/>
          </a:p>
        </p:txBody>
      </p:sp>
      <p:pic>
        <p:nvPicPr>
          <p:cNvPr id="6" name="Immagine 5">
            <a:extLst>
              <a:ext uri="{FF2B5EF4-FFF2-40B4-BE49-F238E27FC236}">
                <a16:creationId xmlns:a16="http://schemas.microsoft.com/office/drawing/2014/main" id="{826E1F23-917A-D04E-7305-DDC3E9C135F3}"/>
              </a:ext>
            </a:extLst>
          </p:cNvPr>
          <p:cNvPicPr>
            <a:picLocks noChangeAspect="1"/>
          </p:cNvPicPr>
          <p:nvPr/>
        </p:nvPicPr>
        <p:blipFill>
          <a:blip r:embed="rId2"/>
          <a:stretch>
            <a:fillRect/>
          </a:stretch>
        </p:blipFill>
        <p:spPr>
          <a:xfrm>
            <a:off x="340572" y="1266824"/>
            <a:ext cx="5084954" cy="5153025"/>
          </a:xfrm>
          <a:prstGeom prst="rect">
            <a:avLst/>
          </a:prstGeom>
        </p:spPr>
      </p:pic>
      <p:pic>
        <p:nvPicPr>
          <p:cNvPr id="10" name="Immagine 9">
            <a:extLst>
              <a:ext uri="{FF2B5EF4-FFF2-40B4-BE49-F238E27FC236}">
                <a16:creationId xmlns:a16="http://schemas.microsoft.com/office/drawing/2014/main" id="{15064416-BDBE-9D9F-C9E0-79017A49D1DF}"/>
              </a:ext>
            </a:extLst>
          </p:cNvPr>
          <p:cNvPicPr>
            <a:picLocks noChangeAspect="1"/>
          </p:cNvPicPr>
          <p:nvPr/>
        </p:nvPicPr>
        <p:blipFill>
          <a:blip r:embed="rId3"/>
          <a:stretch>
            <a:fillRect/>
          </a:stretch>
        </p:blipFill>
        <p:spPr>
          <a:xfrm>
            <a:off x="6502927" y="972001"/>
            <a:ext cx="5043975" cy="5790749"/>
          </a:xfrm>
          <a:prstGeom prst="rect">
            <a:avLst/>
          </a:prstGeom>
        </p:spPr>
      </p:pic>
      <p:pic>
        <p:nvPicPr>
          <p:cNvPr id="3" name="Immagine 2" descr="Immagine che contiene testo, logo, Carattere, emblema&#10;&#10;Descrizione generata automaticamente">
            <a:extLst>
              <a:ext uri="{FF2B5EF4-FFF2-40B4-BE49-F238E27FC236}">
                <a16:creationId xmlns:a16="http://schemas.microsoft.com/office/drawing/2014/main" id="{5A096DCC-DFDD-49D8-44C2-BBD48F8AD476}"/>
              </a:ext>
            </a:extLst>
          </p:cNvPr>
          <p:cNvPicPr>
            <a:picLocks noChangeAspect="1"/>
          </p:cNvPicPr>
          <p:nvPr/>
        </p:nvPicPr>
        <p:blipFill>
          <a:blip r:embed="rId4"/>
          <a:stretch>
            <a:fillRect/>
          </a:stretch>
        </p:blipFill>
        <p:spPr>
          <a:xfrm>
            <a:off x="9515475" y="19586"/>
            <a:ext cx="1419225" cy="904790"/>
          </a:xfrm>
          <a:prstGeom prst="rect">
            <a:avLst/>
          </a:prstGeom>
        </p:spPr>
      </p:pic>
    </p:spTree>
    <p:extLst>
      <p:ext uri="{BB962C8B-B14F-4D97-AF65-F5344CB8AC3E}">
        <p14:creationId xmlns:p14="http://schemas.microsoft.com/office/powerpoint/2010/main" val="361721034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3EF70B12-C1C2-B89D-7B26-D607EF2BC797}"/>
              </a:ext>
            </a:extLst>
          </p:cNvPr>
          <p:cNvSpPr>
            <a:spLocks noGrp="1"/>
          </p:cNvSpPr>
          <p:nvPr>
            <p:ph type="title"/>
          </p:nvPr>
        </p:nvSpPr>
        <p:spPr/>
        <p:txBody>
          <a:bodyPr/>
          <a:lstStyle/>
          <a:p>
            <a:r>
              <a:rPr lang="it-IT" dirty="0" err="1"/>
              <a:t>insulation</a:t>
            </a:r>
            <a:endParaRPr lang="it-IT" dirty="0"/>
          </a:p>
        </p:txBody>
      </p:sp>
      <p:sp>
        <p:nvSpPr>
          <p:cNvPr id="4" name="Segnaposto testo 3">
            <a:extLst>
              <a:ext uri="{FF2B5EF4-FFF2-40B4-BE49-F238E27FC236}">
                <a16:creationId xmlns:a16="http://schemas.microsoft.com/office/drawing/2014/main" id="{9F31FFBE-E004-6DC9-C42E-DB2B484E915A}"/>
              </a:ext>
            </a:extLst>
          </p:cNvPr>
          <p:cNvSpPr>
            <a:spLocks noGrp="1"/>
          </p:cNvSpPr>
          <p:nvPr>
            <p:ph type="body" sz="quarter" idx="10"/>
          </p:nvPr>
        </p:nvSpPr>
        <p:spPr>
          <a:xfrm>
            <a:off x="696000" y="1132206"/>
            <a:ext cx="10800000" cy="5400000"/>
          </a:xfrm>
        </p:spPr>
        <p:txBody>
          <a:bodyPr/>
          <a:lstStyle/>
          <a:p>
            <a:pPr>
              <a:lnSpc>
                <a:spcPct val="150000"/>
              </a:lnSpc>
            </a:pPr>
            <a:r>
              <a:rPr lang="en-US" dirty="0"/>
              <a:t>The use of a new insulation system based on </a:t>
            </a:r>
            <a:r>
              <a:rPr lang="en-US" b="1" dirty="0"/>
              <a:t>glass fiber </a:t>
            </a:r>
            <a:r>
              <a:rPr lang="en-US" dirty="0"/>
              <a:t>specially made for our ovens allows us to reduce dispersion by </a:t>
            </a:r>
            <a:r>
              <a:rPr lang="en-US" b="1" dirty="0">
                <a:solidFill>
                  <a:srgbClr val="00B050"/>
                </a:solidFill>
                <a:latin typeface="Segoe UI Black" panose="020B0A02040204020203" pitchFamily="34" charset="0"/>
                <a:ea typeface="Segoe UI Black" panose="020B0A02040204020203" pitchFamily="34" charset="0"/>
              </a:rPr>
              <a:t>24%</a:t>
            </a:r>
            <a:endParaRPr lang="en-US" dirty="0">
              <a:solidFill>
                <a:srgbClr val="00B050"/>
              </a:solidFill>
              <a:latin typeface="Segoe UI Black" panose="020B0A02040204020203" pitchFamily="34" charset="0"/>
              <a:ea typeface="Segoe UI Black" panose="020B0A02040204020203" pitchFamily="34" charset="0"/>
            </a:endParaRPr>
          </a:p>
          <a:p>
            <a:pPr>
              <a:lnSpc>
                <a:spcPct val="150000"/>
              </a:lnSpc>
            </a:pPr>
            <a:r>
              <a:rPr lang="en-US" dirty="0"/>
              <a:t>Compared to the ceramic fiber used in the previous Rotoplastic generation and by </a:t>
            </a:r>
            <a:r>
              <a:rPr lang="en-US" dirty="0">
                <a:solidFill>
                  <a:srgbClr val="00B050"/>
                </a:solidFill>
                <a:latin typeface="Segoe UI Black" panose="020B0A02040204020203" pitchFamily="34" charset="0"/>
                <a:ea typeface="Segoe UI Black" panose="020B0A02040204020203" pitchFamily="34" charset="0"/>
              </a:rPr>
              <a:t>37%</a:t>
            </a:r>
            <a:r>
              <a:rPr lang="en-US" dirty="0"/>
              <a:t> compared to the </a:t>
            </a:r>
            <a:r>
              <a:rPr lang="en-US" b="1" dirty="0">
                <a:solidFill>
                  <a:srgbClr val="FF0000"/>
                </a:solidFill>
                <a:latin typeface="Segoe UI Black" panose="020B0A02040204020203" pitchFamily="34" charset="0"/>
                <a:ea typeface="Segoe UI Black" panose="020B0A02040204020203" pitchFamily="34" charset="0"/>
              </a:rPr>
              <a:t>traditional</a:t>
            </a:r>
            <a:r>
              <a:rPr lang="en-US" dirty="0"/>
              <a:t> machines on the market</a:t>
            </a:r>
            <a:endParaRPr lang="it-IT" dirty="0"/>
          </a:p>
        </p:txBody>
      </p:sp>
      <p:pic>
        <p:nvPicPr>
          <p:cNvPr id="2" name="Immagine 1" descr="Immagine che contiene testo, logo, Carattere, emblema&#10;&#10;Descrizione generata automaticamente">
            <a:extLst>
              <a:ext uri="{FF2B5EF4-FFF2-40B4-BE49-F238E27FC236}">
                <a16:creationId xmlns:a16="http://schemas.microsoft.com/office/drawing/2014/main" id="{100E6FAA-1962-B578-9891-B876823A7C36}"/>
              </a:ext>
            </a:extLst>
          </p:cNvPr>
          <p:cNvPicPr>
            <a:picLocks noChangeAspect="1"/>
          </p:cNvPicPr>
          <p:nvPr/>
        </p:nvPicPr>
        <p:blipFill>
          <a:blip r:embed="rId2"/>
          <a:stretch>
            <a:fillRect/>
          </a:stretch>
        </p:blipFill>
        <p:spPr>
          <a:xfrm>
            <a:off x="9515475" y="19586"/>
            <a:ext cx="1419225" cy="904790"/>
          </a:xfrm>
          <a:prstGeom prst="rect">
            <a:avLst/>
          </a:prstGeom>
        </p:spPr>
      </p:pic>
    </p:spTree>
    <p:extLst>
      <p:ext uri="{BB962C8B-B14F-4D97-AF65-F5344CB8AC3E}">
        <p14:creationId xmlns:p14="http://schemas.microsoft.com/office/powerpoint/2010/main" val="118113710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7CCC79A-1B3B-1C2A-B47A-A8B66A8ABF85}"/>
              </a:ext>
            </a:extLst>
          </p:cNvPr>
          <p:cNvSpPr>
            <a:spLocks noGrp="1"/>
          </p:cNvSpPr>
          <p:nvPr>
            <p:ph type="title"/>
          </p:nvPr>
        </p:nvSpPr>
        <p:spPr/>
        <p:txBody>
          <a:bodyPr/>
          <a:lstStyle/>
          <a:p>
            <a:r>
              <a:rPr lang="it-IT" b="1" dirty="0"/>
              <a:t>UNI</a:t>
            </a:r>
            <a:r>
              <a:rPr lang="it-IT" dirty="0"/>
              <a:t> </a:t>
            </a:r>
            <a:r>
              <a:rPr lang="it-IT" b="1" dirty="0"/>
              <a:t>10389</a:t>
            </a:r>
          </a:p>
        </p:txBody>
      </p:sp>
      <p:pic>
        <p:nvPicPr>
          <p:cNvPr id="6" name="Segnaposto immagine 5" descr="Immagine che contiene vestiti, persona, Tecnico, ingegneria&#10;&#10;Descrizione generata automaticamente">
            <a:extLst>
              <a:ext uri="{FF2B5EF4-FFF2-40B4-BE49-F238E27FC236}">
                <a16:creationId xmlns:a16="http://schemas.microsoft.com/office/drawing/2014/main" id="{42FB2B12-34BD-1C40-BBFA-632283590AFC}"/>
              </a:ext>
            </a:extLst>
          </p:cNvPr>
          <p:cNvPicPr>
            <a:picLocks noGrp="1" noChangeAspect="1"/>
          </p:cNvPicPr>
          <p:nvPr>
            <p:ph type="pic" sz="quarter" idx="10"/>
          </p:nvPr>
        </p:nvPicPr>
        <p:blipFill>
          <a:blip r:embed="rId2"/>
          <a:srcRect t="12500" b="12500"/>
          <a:stretch>
            <a:fillRect/>
          </a:stretch>
        </p:blipFill>
        <p:spPr/>
      </p:pic>
      <p:sp>
        <p:nvSpPr>
          <p:cNvPr id="5" name="Segnaposto testo 4">
            <a:extLst>
              <a:ext uri="{FF2B5EF4-FFF2-40B4-BE49-F238E27FC236}">
                <a16:creationId xmlns:a16="http://schemas.microsoft.com/office/drawing/2014/main" id="{6651318A-B975-AB03-7A3E-0EB0387E8A52}"/>
              </a:ext>
            </a:extLst>
          </p:cNvPr>
          <p:cNvSpPr>
            <a:spLocks noGrp="1"/>
          </p:cNvSpPr>
          <p:nvPr>
            <p:ph type="body" sz="quarter" idx="11"/>
          </p:nvPr>
        </p:nvSpPr>
        <p:spPr/>
        <p:txBody>
          <a:bodyPr/>
          <a:lstStyle/>
          <a:p>
            <a:pPr>
              <a:lnSpc>
                <a:spcPct val="150000"/>
              </a:lnSpc>
            </a:pPr>
            <a:r>
              <a:rPr lang="en-US" sz="2000" dirty="0"/>
              <a:t>If the </a:t>
            </a:r>
            <a:r>
              <a:rPr lang="en-US" sz="2000" dirty="0">
                <a:solidFill>
                  <a:srgbClr val="FF0000"/>
                </a:solidFill>
                <a:latin typeface="Segoe UI Black" panose="020B0A02040204020203" pitchFamily="34" charset="0"/>
                <a:ea typeface="Segoe UI Black" panose="020B0A02040204020203" pitchFamily="34" charset="0"/>
              </a:rPr>
              <a:t>CO</a:t>
            </a:r>
            <a:r>
              <a:rPr lang="en-US" sz="2000" dirty="0"/>
              <a:t> concentration reported to the condition of
Dry combustion products without air is greater
by 0.1% (1 000 ppm), and it cannot be traced back
below this value by the intervention of the</a:t>
            </a:r>
            <a:r>
              <a:rPr lang="it-IT" sz="2000" dirty="0"/>
              <a:t> </a:t>
            </a:r>
            <a:r>
              <a:rPr lang="en-US" sz="2000" dirty="0"/>
              <a:t>conductor or maintainer</a:t>
            </a:r>
            <a:r>
              <a:rPr lang="it-IT" sz="2000" dirty="0"/>
              <a:t>, </a:t>
            </a:r>
            <a:r>
              <a:rPr lang="en-US" sz="2000" dirty="0"/>
              <a:t>the outcome of the audit</a:t>
            </a:r>
            <a:r>
              <a:rPr lang="it-IT" sz="2000" dirty="0"/>
              <a:t> </a:t>
            </a:r>
            <a:r>
              <a:rPr lang="en-US" sz="2000" dirty="0"/>
              <a:t>of combustion </a:t>
            </a:r>
            <a:r>
              <a:rPr lang="it-IT" sz="2000" dirty="0" err="1"/>
              <a:t>as</a:t>
            </a:r>
            <a:r>
              <a:rPr lang="en-US" sz="2000" dirty="0"/>
              <a:t> to be considered negative,</a:t>
            </a:r>
            <a:r>
              <a:rPr lang="it-IT" sz="2000" dirty="0"/>
              <a:t> </a:t>
            </a:r>
            <a:r>
              <a:rPr lang="en-US" sz="2000" dirty="0"/>
              <a:t>regardless of the measured value of the combustion efficiency
Permitted limit </a:t>
            </a:r>
            <a:r>
              <a:rPr lang="en-US" sz="2000" dirty="0">
                <a:solidFill>
                  <a:srgbClr val="FF0000"/>
                </a:solidFill>
                <a:latin typeface="Segoe UI Black" panose="020B0A02040204020203" pitchFamily="34" charset="0"/>
                <a:ea typeface="Segoe UI Black" panose="020B0A02040204020203" pitchFamily="34" charset="0"/>
              </a:rPr>
              <a:t>CO2</a:t>
            </a:r>
            <a:r>
              <a:rPr lang="en-US" sz="2000" dirty="0"/>
              <a:t> in fumes with </a:t>
            </a:r>
            <a:r>
              <a:rPr lang="en-US" sz="2000" b="1" dirty="0"/>
              <a:t>METHANE</a:t>
            </a:r>
            <a:r>
              <a:rPr lang="en-US" sz="2000" dirty="0"/>
              <a:t> fuel is </a:t>
            </a:r>
            <a:r>
              <a:rPr lang="en-US" sz="2000" b="1" dirty="0">
                <a:solidFill>
                  <a:srgbClr val="FF0000"/>
                </a:solidFill>
              </a:rPr>
              <a:t>11,7</a:t>
            </a:r>
            <a:endParaRPr lang="it-IT" sz="2000" b="1" dirty="0">
              <a:solidFill>
                <a:srgbClr val="FF0000"/>
              </a:solidFill>
              <a:latin typeface="Segoe UI" panose="020B0502040204020203" pitchFamily="34" charset="0"/>
              <a:cs typeface="Segoe UI" panose="020B0502040204020203" pitchFamily="34" charset="0"/>
            </a:endParaRPr>
          </a:p>
        </p:txBody>
      </p:sp>
      <p:pic>
        <p:nvPicPr>
          <p:cNvPr id="2" name="Immagine 1" descr="Immagine che contiene testo, logo, Carattere, emblema&#10;&#10;Descrizione generata automaticamente">
            <a:extLst>
              <a:ext uri="{FF2B5EF4-FFF2-40B4-BE49-F238E27FC236}">
                <a16:creationId xmlns:a16="http://schemas.microsoft.com/office/drawing/2014/main" id="{35947791-983E-755B-051F-1B5F9E8C14DC}"/>
              </a:ext>
            </a:extLst>
          </p:cNvPr>
          <p:cNvPicPr>
            <a:picLocks noChangeAspect="1"/>
          </p:cNvPicPr>
          <p:nvPr/>
        </p:nvPicPr>
        <p:blipFill>
          <a:blip r:embed="rId3"/>
          <a:stretch>
            <a:fillRect/>
          </a:stretch>
        </p:blipFill>
        <p:spPr>
          <a:xfrm>
            <a:off x="9515475" y="19586"/>
            <a:ext cx="1419225" cy="904790"/>
          </a:xfrm>
          <a:prstGeom prst="rect">
            <a:avLst/>
          </a:prstGeom>
        </p:spPr>
      </p:pic>
    </p:spTree>
    <p:extLst>
      <p:ext uri="{BB962C8B-B14F-4D97-AF65-F5344CB8AC3E}">
        <p14:creationId xmlns:p14="http://schemas.microsoft.com/office/powerpoint/2010/main" val="3464254921"/>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7CCC79A-1B3B-1C2A-B47A-A8B66A8ABF85}"/>
              </a:ext>
            </a:extLst>
          </p:cNvPr>
          <p:cNvSpPr>
            <a:spLocks noGrp="1"/>
          </p:cNvSpPr>
          <p:nvPr>
            <p:ph type="title"/>
          </p:nvPr>
        </p:nvSpPr>
        <p:spPr/>
        <p:txBody>
          <a:bodyPr/>
          <a:lstStyle/>
          <a:p>
            <a:r>
              <a:rPr lang="it-IT" dirty="0"/>
              <a:t>The </a:t>
            </a:r>
            <a:r>
              <a:rPr lang="it-IT" dirty="0" err="1"/>
              <a:t>evaluation</a:t>
            </a:r>
            <a:r>
              <a:rPr lang="it-IT" dirty="0"/>
              <a:t> of </a:t>
            </a:r>
            <a:r>
              <a:rPr lang="it-IT" dirty="0" err="1"/>
              <a:t>emissions</a:t>
            </a:r>
            <a:endParaRPr lang="it-IT" b="1" dirty="0"/>
          </a:p>
        </p:txBody>
      </p:sp>
      <p:sp>
        <p:nvSpPr>
          <p:cNvPr id="5" name="Segnaposto testo 4">
            <a:extLst>
              <a:ext uri="{FF2B5EF4-FFF2-40B4-BE49-F238E27FC236}">
                <a16:creationId xmlns:a16="http://schemas.microsoft.com/office/drawing/2014/main" id="{6651318A-B975-AB03-7A3E-0EB0387E8A52}"/>
              </a:ext>
            </a:extLst>
          </p:cNvPr>
          <p:cNvSpPr>
            <a:spLocks noGrp="1"/>
          </p:cNvSpPr>
          <p:nvPr>
            <p:ph type="body" sz="quarter" idx="10"/>
          </p:nvPr>
        </p:nvSpPr>
        <p:spPr>
          <a:xfrm>
            <a:off x="696000" y="1132206"/>
            <a:ext cx="10800000" cy="5400000"/>
          </a:xfrm>
        </p:spPr>
        <p:txBody>
          <a:bodyPr/>
          <a:lstStyle/>
          <a:p>
            <a:pPr>
              <a:lnSpc>
                <a:spcPct val="120000"/>
              </a:lnSpc>
              <a:spcBef>
                <a:spcPts val="0"/>
              </a:spcBef>
            </a:pPr>
            <a:r>
              <a:rPr lang="en-US" sz="2400" dirty="0"/>
              <a:t>Like CO, oxygen O2 is a component of combustion result, the worse the combustion</a:t>
            </a:r>
            <a:r>
              <a:rPr lang="it-IT" sz="2400" dirty="0"/>
              <a:t> </a:t>
            </a:r>
            <a:r>
              <a:rPr lang="it-IT" sz="2400" dirty="0" err="1"/>
              <a:t>is</a:t>
            </a:r>
            <a:r>
              <a:rPr lang="en-US" sz="2400" dirty="0"/>
              <a:t>, the greater the measurements of the two gases in emissions</a:t>
            </a:r>
            <a:r>
              <a:rPr lang="it-IT" sz="2400" dirty="0"/>
              <a:t> are</a:t>
            </a:r>
            <a:endParaRPr lang="en-US" sz="2400" dirty="0"/>
          </a:p>
          <a:p>
            <a:pPr>
              <a:lnSpc>
                <a:spcPct val="120000"/>
              </a:lnSpc>
              <a:spcBef>
                <a:spcPts val="0"/>
              </a:spcBef>
            </a:pPr>
            <a:r>
              <a:rPr lang="en-US" sz="2400" dirty="0"/>
              <a:t>
Based on the Weishaupt document : (O2 and CO2 content in fumes as a function of air coefficient)</a:t>
            </a:r>
            <a:r>
              <a:rPr lang="it-IT" sz="2400" dirty="0"/>
              <a:t> </a:t>
            </a:r>
            <a:r>
              <a:rPr lang="en-US" sz="2400" dirty="0"/>
              <a:t> the O2 limits with an air coefficient between 1.0 and 1.99</a:t>
            </a:r>
          </a:p>
          <a:p>
            <a:pPr>
              <a:lnSpc>
                <a:spcPct val="120000"/>
              </a:lnSpc>
              <a:spcBef>
                <a:spcPts val="0"/>
              </a:spcBef>
            </a:pPr>
            <a:r>
              <a:rPr lang="en-US" sz="2400" dirty="0"/>
              <a:t>
The higher the coefficient</a:t>
            </a:r>
            <a:r>
              <a:rPr lang="it-IT" sz="2400" dirty="0"/>
              <a:t> </a:t>
            </a:r>
            <a:r>
              <a:rPr lang="it-IT" sz="2400" dirty="0" err="1"/>
              <a:t>is</a:t>
            </a:r>
            <a:r>
              <a:rPr lang="en-US" sz="2400" dirty="0"/>
              <a:t>, the worse the combustion and therefore the efficiency of </a:t>
            </a:r>
            <a:r>
              <a:rPr lang="it-IT" sz="2400" dirty="0"/>
              <a:t> </a:t>
            </a:r>
            <a:r>
              <a:rPr lang="en-US" sz="2400" dirty="0"/>
              <a:t>the burner</a:t>
            </a:r>
            <a:r>
              <a:rPr lang="it-IT" sz="2400" dirty="0"/>
              <a:t> are</a:t>
            </a:r>
            <a:r>
              <a:rPr lang="en-US" sz="2000" dirty="0"/>
              <a:t>
</a:t>
            </a:r>
            <a:endParaRPr lang="it-IT" sz="2800" dirty="0">
              <a:solidFill>
                <a:srgbClr val="FF0000"/>
              </a:solidFill>
            </a:endParaRPr>
          </a:p>
        </p:txBody>
      </p:sp>
      <p:pic>
        <p:nvPicPr>
          <p:cNvPr id="2" name="Immagine 1" descr="Immagine che contiene testo, logo, Carattere, emblema&#10;&#10;Descrizione generata automaticamente">
            <a:extLst>
              <a:ext uri="{FF2B5EF4-FFF2-40B4-BE49-F238E27FC236}">
                <a16:creationId xmlns:a16="http://schemas.microsoft.com/office/drawing/2014/main" id="{F3BD8C7E-19A5-E5AE-E31E-E5650EBA5747}"/>
              </a:ext>
            </a:extLst>
          </p:cNvPr>
          <p:cNvPicPr>
            <a:picLocks noChangeAspect="1"/>
          </p:cNvPicPr>
          <p:nvPr/>
        </p:nvPicPr>
        <p:blipFill>
          <a:blip r:embed="rId2"/>
          <a:stretch>
            <a:fillRect/>
          </a:stretch>
        </p:blipFill>
        <p:spPr>
          <a:xfrm>
            <a:off x="9515475" y="19586"/>
            <a:ext cx="1419225" cy="904790"/>
          </a:xfrm>
          <a:prstGeom prst="rect">
            <a:avLst/>
          </a:prstGeom>
        </p:spPr>
      </p:pic>
    </p:spTree>
    <p:extLst>
      <p:ext uri="{BB962C8B-B14F-4D97-AF65-F5344CB8AC3E}">
        <p14:creationId xmlns:p14="http://schemas.microsoft.com/office/powerpoint/2010/main" val="374344162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4B7E8A7-D08C-9B39-1F3A-733D94069F00}"/>
              </a:ext>
            </a:extLst>
          </p:cNvPr>
          <p:cNvSpPr>
            <a:spLocks noGrp="1"/>
          </p:cNvSpPr>
          <p:nvPr>
            <p:ph type="title"/>
          </p:nvPr>
        </p:nvSpPr>
        <p:spPr/>
        <p:txBody>
          <a:bodyPr/>
          <a:lstStyle/>
          <a:p>
            <a:r>
              <a:rPr lang="it-IT" dirty="0" err="1"/>
              <a:t>Considerations</a:t>
            </a:r>
            <a:endParaRPr lang="it-IT" dirty="0"/>
          </a:p>
        </p:txBody>
      </p:sp>
      <p:sp>
        <p:nvSpPr>
          <p:cNvPr id="6" name="Segnaposto testo 5">
            <a:extLst>
              <a:ext uri="{FF2B5EF4-FFF2-40B4-BE49-F238E27FC236}">
                <a16:creationId xmlns:a16="http://schemas.microsoft.com/office/drawing/2014/main" id="{F1F0900E-3565-FA5F-910D-4BFE9F8B79D1}"/>
              </a:ext>
            </a:extLst>
          </p:cNvPr>
          <p:cNvSpPr>
            <a:spLocks noGrp="1"/>
          </p:cNvSpPr>
          <p:nvPr>
            <p:ph type="body" sz="quarter" idx="10"/>
          </p:nvPr>
        </p:nvSpPr>
        <p:spPr>
          <a:xfrm>
            <a:off x="696000" y="1131524"/>
            <a:ext cx="10800000" cy="5400000"/>
          </a:xfrm>
        </p:spPr>
        <p:txBody>
          <a:bodyPr/>
          <a:lstStyle/>
          <a:p>
            <a:pPr>
              <a:lnSpc>
                <a:spcPct val="150000"/>
              </a:lnSpc>
              <a:spcBef>
                <a:spcPts val="0"/>
              </a:spcBef>
            </a:pPr>
            <a:r>
              <a:rPr lang="en-US" sz="2400" b="1" u="sng" dirty="0">
                <a:solidFill>
                  <a:srgbClr val="FF0000"/>
                </a:solidFill>
              </a:rPr>
              <a:t>WHY THE OLDER GENERATION IS OBSOLETE
</a:t>
            </a:r>
            <a:endParaRPr lang="it-IT" sz="2400" u="sng" dirty="0">
              <a:solidFill>
                <a:srgbClr val="FF0000"/>
              </a:solidFill>
            </a:endParaRPr>
          </a:p>
          <a:p>
            <a:pPr>
              <a:lnSpc>
                <a:spcPct val="150000"/>
              </a:lnSpc>
              <a:spcBef>
                <a:spcPts val="0"/>
              </a:spcBef>
            </a:pPr>
            <a:r>
              <a:rPr lang="en-US" sz="2400" dirty="0"/>
              <a:t>The excess air over </a:t>
            </a:r>
            <a:r>
              <a:rPr lang="en-US" sz="2400" b="1" dirty="0">
                <a:solidFill>
                  <a:schemeClr val="accent6"/>
                </a:solidFill>
                <a:latin typeface="Segoe UI Black" panose="020B0A02040204020203" pitchFamily="34" charset="0"/>
                <a:ea typeface="Segoe UI Black" panose="020B0A02040204020203" pitchFamily="34" charset="0"/>
              </a:rPr>
              <a:t>6%</a:t>
            </a:r>
            <a:r>
              <a:rPr lang="en-US" sz="2400" dirty="0"/>
              <a:t> is necessary to maintain carbon monoxide (CO) which would otherwise be beyond the</a:t>
            </a:r>
            <a:r>
              <a:rPr lang="it-IT" sz="2400" dirty="0"/>
              <a:t> </a:t>
            </a:r>
            <a:r>
              <a:rPr lang="it-IT" sz="2400" b="1" dirty="0">
                <a:latin typeface="Segoe UI Black" panose="020B0A02040204020203" pitchFamily="34" charset="0"/>
                <a:ea typeface="Segoe UI Black" panose="020B0A02040204020203" pitchFamily="34" charset="0"/>
              </a:rPr>
              <a:t>200PPM.</a:t>
            </a:r>
          </a:p>
          <a:p>
            <a:pPr>
              <a:lnSpc>
                <a:spcPct val="150000"/>
              </a:lnSpc>
              <a:spcBef>
                <a:spcPts val="0"/>
              </a:spcBef>
            </a:pPr>
            <a:r>
              <a:rPr lang="it-IT" sz="2400" dirty="0"/>
              <a:t> </a:t>
            </a:r>
            <a:r>
              <a:rPr lang="en-US" sz="2400" dirty="0"/>
              <a:t>The excess air reduces the efficiency of the flame that will have a much lower core temperature, therefore increases the consumption of gas for the generation of the same conversion energy</a:t>
            </a:r>
            <a:endParaRPr lang="it-IT" sz="2400" dirty="0"/>
          </a:p>
          <a:p>
            <a:pPr>
              <a:lnSpc>
                <a:spcPct val="150000"/>
              </a:lnSpc>
              <a:spcBef>
                <a:spcPts val="0"/>
              </a:spcBef>
            </a:pPr>
            <a:r>
              <a:rPr lang="en-US" sz="2400" dirty="0"/>
              <a:t>The increase in consumption also generates an increase in the need for GAS which, with the same processing, increases the amount of </a:t>
            </a:r>
            <a:r>
              <a:rPr lang="en-US" sz="2400" b="1" dirty="0">
                <a:latin typeface="Segoe UI Black" panose="020B0A02040204020203" pitchFamily="34" charset="0"/>
                <a:ea typeface="Segoe UI Black" panose="020B0A02040204020203" pitchFamily="34" charset="0"/>
              </a:rPr>
              <a:t>CO2</a:t>
            </a:r>
            <a:r>
              <a:rPr lang="en-US" sz="2400" dirty="0"/>
              <a:t> emitted as a percentage of daily production</a:t>
            </a:r>
            <a:r>
              <a:rPr lang="en-US" sz="1800" dirty="0"/>
              <a:t>
</a:t>
            </a:r>
            <a:endParaRPr lang="it-IT" sz="1800" dirty="0"/>
          </a:p>
        </p:txBody>
      </p:sp>
      <p:pic>
        <p:nvPicPr>
          <p:cNvPr id="2" name="Immagine 1" descr="Immagine che contiene testo, logo, Carattere, emblema&#10;&#10;Descrizione generata automaticamente">
            <a:extLst>
              <a:ext uri="{FF2B5EF4-FFF2-40B4-BE49-F238E27FC236}">
                <a16:creationId xmlns:a16="http://schemas.microsoft.com/office/drawing/2014/main" id="{F474E549-3438-44F1-EEA1-C303B4090DC8}"/>
              </a:ext>
            </a:extLst>
          </p:cNvPr>
          <p:cNvPicPr>
            <a:picLocks noChangeAspect="1"/>
          </p:cNvPicPr>
          <p:nvPr/>
        </p:nvPicPr>
        <p:blipFill>
          <a:blip r:embed="rId2"/>
          <a:stretch>
            <a:fillRect/>
          </a:stretch>
        </p:blipFill>
        <p:spPr>
          <a:xfrm>
            <a:off x="9515475" y="19586"/>
            <a:ext cx="1419225" cy="904790"/>
          </a:xfrm>
          <a:prstGeom prst="rect">
            <a:avLst/>
          </a:prstGeom>
        </p:spPr>
      </p:pic>
    </p:spTree>
    <p:extLst>
      <p:ext uri="{BB962C8B-B14F-4D97-AF65-F5344CB8AC3E}">
        <p14:creationId xmlns:p14="http://schemas.microsoft.com/office/powerpoint/2010/main" val="377781311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3B7F9F-CC7B-FC1B-81D6-84EF76156B06}"/>
              </a:ext>
            </a:extLst>
          </p:cNvPr>
          <p:cNvSpPr>
            <a:spLocks noGrp="1"/>
          </p:cNvSpPr>
          <p:nvPr>
            <p:ph type="title"/>
          </p:nvPr>
        </p:nvSpPr>
        <p:spPr/>
        <p:txBody>
          <a:bodyPr>
            <a:normAutofit/>
          </a:bodyPr>
          <a:lstStyle/>
          <a:p>
            <a:r>
              <a:rPr lang="it-IT" dirty="0"/>
              <a:t>WE COMPARE DATA</a:t>
            </a:r>
          </a:p>
        </p:txBody>
      </p:sp>
      <p:sp>
        <p:nvSpPr>
          <p:cNvPr id="3" name="Segnaposto testo 2">
            <a:extLst>
              <a:ext uri="{FF2B5EF4-FFF2-40B4-BE49-F238E27FC236}">
                <a16:creationId xmlns:a16="http://schemas.microsoft.com/office/drawing/2014/main" id="{6648AD60-EF95-E2D4-FDB8-AFBAF9320C40}"/>
              </a:ext>
            </a:extLst>
          </p:cNvPr>
          <p:cNvSpPr>
            <a:spLocks noGrp="1"/>
          </p:cNvSpPr>
          <p:nvPr>
            <p:ph type="body" sz="quarter" idx="10"/>
          </p:nvPr>
        </p:nvSpPr>
        <p:spPr>
          <a:xfrm>
            <a:off x="831348" y="1313959"/>
            <a:ext cx="5264652" cy="5076792"/>
          </a:xfrm>
        </p:spPr>
        <p:txBody>
          <a:bodyPr/>
          <a:lstStyle/>
          <a:p>
            <a:pPr>
              <a:lnSpc>
                <a:spcPct val="120000"/>
              </a:lnSpc>
              <a:spcBef>
                <a:spcPts val="0"/>
              </a:spcBef>
            </a:pPr>
            <a:r>
              <a:rPr lang="en-US" sz="1600" dirty="0"/>
              <a:t>Hybrid Generation </a:t>
            </a:r>
            <a:r>
              <a:rPr lang="en-US" sz="1600" b="1" dirty="0"/>
              <a:t>2023</a:t>
            </a:r>
            <a:r>
              <a:rPr lang="en-US" sz="1600" dirty="0"/>
              <a:t> Rotoplastic
Maximum resulting oxygen remaining from combustion on average</a:t>
            </a:r>
            <a:r>
              <a:rPr lang="it-IT" sz="1600" dirty="0"/>
              <a:t> </a:t>
            </a:r>
            <a:r>
              <a:rPr lang="it-IT" sz="1600" b="1" dirty="0"/>
              <a:t>4,6%</a:t>
            </a:r>
          </a:p>
          <a:p>
            <a:pPr>
              <a:lnSpc>
                <a:spcPct val="120000"/>
              </a:lnSpc>
              <a:spcBef>
                <a:spcPts val="0"/>
              </a:spcBef>
            </a:pPr>
            <a:endParaRPr lang="it-IT" sz="1200" b="1" dirty="0"/>
          </a:p>
          <a:p>
            <a:pPr>
              <a:lnSpc>
                <a:spcPct val="120000"/>
              </a:lnSpc>
              <a:spcBef>
                <a:spcPts val="0"/>
              </a:spcBef>
            </a:pPr>
            <a:r>
              <a:rPr lang="en-US" sz="1400" dirty="0"/>
              <a:t>Keeping the excess air low allows to keep the carbon monoxide CO under control but at the same time to significantly increase the flame yield and therefore the optimization of consumption
</a:t>
            </a:r>
            <a:endParaRPr lang="it-IT" sz="800" dirty="0"/>
          </a:p>
          <a:p>
            <a:pPr algn="l">
              <a:lnSpc>
                <a:spcPct val="120000"/>
              </a:lnSpc>
              <a:spcBef>
                <a:spcPts val="0"/>
              </a:spcBef>
            </a:pPr>
            <a:r>
              <a:rPr lang="it-IT" sz="1600" dirty="0" err="1"/>
              <a:t>Coefficient</a:t>
            </a:r>
            <a:r>
              <a:rPr lang="it-IT" sz="1600" dirty="0"/>
              <a:t> 			</a:t>
            </a:r>
            <a:r>
              <a:rPr lang="it-IT" sz="1600" b="1" dirty="0"/>
              <a:t>1,31%</a:t>
            </a:r>
          </a:p>
          <a:p>
            <a:pPr algn="l">
              <a:lnSpc>
                <a:spcPct val="120000"/>
              </a:lnSpc>
              <a:spcBef>
                <a:spcPts val="0"/>
              </a:spcBef>
            </a:pPr>
            <a:r>
              <a:rPr lang="it-IT" sz="1600" dirty="0"/>
              <a:t>Maximum </a:t>
            </a:r>
            <a:r>
              <a:rPr lang="it-IT" sz="1600" dirty="0" err="1"/>
              <a:t>emission</a:t>
            </a:r>
            <a:r>
              <a:rPr lang="it-IT" sz="1600" dirty="0"/>
              <a:t> of 		Co2 9,2%</a:t>
            </a:r>
          </a:p>
          <a:p>
            <a:pPr algn="l">
              <a:lnSpc>
                <a:spcPct val="120000"/>
              </a:lnSpc>
              <a:spcBef>
                <a:spcPts val="0"/>
              </a:spcBef>
            </a:pPr>
            <a:r>
              <a:rPr lang="it-IT" sz="1600" dirty="0"/>
              <a:t>Average CO </a:t>
            </a:r>
            <a:r>
              <a:rPr lang="it-IT" sz="1600" dirty="0" err="1"/>
              <a:t>emission</a:t>
            </a:r>
            <a:r>
              <a:rPr lang="it-IT" sz="1600" dirty="0"/>
              <a:t> 		</a:t>
            </a:r>
            <a:r>
              <a:rPr lang="it-IT" sz="1600" dirty="0">
                <a:highlight>
                  <a:srgbClr val="00FF00"/>
                </a:highlight>
              </a:rPr>
              <a:t>7,6 PPM</a:t>
            </a:r>
          </a:p>
          <a:p>
            <a:pPr algn="l">
              <a:lnSpc>
                <a:spcPct val="120000"/>
              </a:lnSpc>
              <a:spcBef>
                <a:spcPts val="0"/>
              </a:spcBef>
            </a:pPr>
            <a:r>
              <a:rPr lang="it-IT" sz="1600" dirty="0"/>
              <a:t>Average </a:t>
            </a:r>
            <a:r>
              <a:rPr lang="it-IT" sz="1600" dirty="0" err="1"/>
              <a:t>emission</a:t>
            </a:r>
            <a:r>
              <a:rPr lang="it-IT" sz="1600" dirty="0"/>
              <a:t> of NOx		</a:t>
            </a:r>
            <a:r>
              <a:rPr lang="it-IT" sz="1600" dirty="0">
                <a:highlight>
                  <a:srgbClr val="00FF00"/>
                </a:highlight>
              </a:rPr>
              <a:t>30,8 PPM</a:t>
            </a:r>
          </a:p>
          <a:p>
            <a:pPr algn="l">
              <a:lnSpc>
                <a:spcPct val="120000"/>
              </a:lnSpc>
              <a:spcBef>
                <a:spcPts val="0"/>
              </a:spcBef>
            </a:pPr>
            <a:r>
              <a:rPr lang="fr-FR" sz="1600" dirty="0" err="1"/>
              <a:t>Average</a:t>
            </a:r>
            <a:r>
              <a:rPr lang="fr-FR" sz="1600" dirty="0"/>
              <a:t> air pressure a Pu</a:t>
            </a:r>
            <a:r>
              <a:rPr lang="it-IT" sz="1600" dirty="0"/>
              <a:t>		</a:t>
            </a:r>
            <a:r>
              <a:rPr lang="it-IT" sz="1600" b="1" dirty="0"/>
              <a:t>18,79 </a:t>
            </a:r>
            <a:r>
              <a:rPr lang="it-IT" sz="1600" b="1" dirty="0" err="1"/>
              <a:t>mBar</a:t>
            </a:r>
            <a:endParaRPr lang="it-IT" sz="1600" b="1" dirty="0"/>
          </a:p>
        </p:txBody>
      </p:sp>
      <p:sp>
        <p:nvSpPr>
          <p:cNvPr id="6" name="Segnaposto testo 2">
            <a:extLst>
              <a:ext uri="{FF2B5EF4-FFF2-40B4-BE49-F238E27FC236}">
                <a16:creationId xmlns:a16="http://schemas.microsoft.com/office/drawing/2014/main" id="{07C69C00-D94E-3613-6D22-F1A451009405}"/>
              </a:ext>
            </a:extLst>
          </p:cNvPr>
          <p:cNvSpPr txBox="1">
            <a:spLocks/>
          </p:cNvSpPr>
          <p:nvPr/>
        </p:nvSpPr>
        <p:spPr>
          <a:xfrm>
            <a:off x="6327454" y="1313959"/>
            <a:ext cx="5264652" cy="5076792"/>
          </a:xfrm>
          <a:prstGeom prst="rect">
            <a:avLst/>
          </a:prstGeom>
          <a:ln>
            <a:solidFill>
              <a:srgbClr val="EB6927"/>
            </a:solid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1600" dirty="0">
                <a:solidFill>
                  <a:srgbClr val="FF0000"/>
                </a:solidFill>
              </a:rPr>
              <a:t>Older generation with vertical combustion chamber open flame </a:t>
            </a:r>
            <a:r>
              <a:rPr lang="en-US" sz="1600" dirty="0"/>
              <a:t>
Maximum resulting oxygen remaining from combustion on average </a:t>
            </a:r>
            <a:r>
              <a:rPr lang="it-IT" sz="1600" b="1" dirty="0"/>
              <a:t>6,48%</a:t>
            </a:r>
          </a:p>
          <a:p>
            <a:pPr>
              <a:lnSpc>
                <a:spcPct val="120000"/>
              </a:lnSpc>
              <a:spcBef>
                <a:spcPts val="0"/>
              </a:spcBef>
            </a:pPr>
            <a:endParaRPr lang="it-IT" sz="1200" b="1" dirty="0"/>
          </a:p>
          <a:p>
            <a:pPr>
              <a:lnSpc>
                <a:spcPct val="120000"/>
              </a:lnSpc>
              <a:spcBef>
                <a:spcPts val="0"/>
              </a:spcBef>
            </a:pPr>
            <a:r>
              <a:rPr lang="en-US" sz="1400" dirty="0"/>
              <a:t>The excess air over 6% is necessary to maintain carbon monoxide (CO) which would otherwise be beyond the </a:t>
            </a:r>
            <a:r>
              <a:rPr lang="en-US" sz="1400" b="1" dirty="0"/>
              <a:t>200PPM excess air reduces the efficiency of the flame which will have a much lower core temperature, thus increasing gas consumption</a:t>
            </a:r>
            <a:endParaRPr lang="it-IT" sz="1600" dirty="0"/>
          </a:p>
          <a:p>
            <a:pPr>
              <a:lnSpc>
                <a:spcPct val="120000"/>
              </a:lnSpc>
              <a:spcBef>
                <a:spcPts val="0"/>
              </a:spcBef>
            </a:pPr>
            <a:endParaRPr lang="it-IT" sz="800" dirty="0"/>
          </a:p>
          <a:p>
            <a:pPr algn="l">
              <a:lnSpc>
                <a:spcPct val="120000"/>
              </a:lnSpc>
              <a:spcBef>
                <a:spcPts val="0"/>
              </a:spcBef>
            </a:pPr>
            <a:r>
              <a:rPr lang="it-IT" sz="1600" dirty="0" err="1"/>
              <a:t>Coefficient</a:t>
            </a:r>
            <a:r>
              <a:rPr lang="it-IT" sz="1600" dirty="0"/>
              <a:t>				</a:t>
            </a:r>
            <a:r>
              <a:rPr lang="it-IT" sz="1600" b="1" dirty="0">
                <a:solidFill>
                  <a:srgbClr val="FF0000"/>
                </a:solidFill>
              </a:rPr>
              <a:t>1,48%</a:t>
            </a:r>
          </a:p>
          <a:p>
            <a:pPr algn="l">
              <a:lnSpc>
                <a:spcPct val="120000"/>
              </a:lnSpc>
              <a:spcBef>
                <a:spcPts val="0"/>
              </a:spcBef>
            </a:pPr>
            <a:r>
              <a:rPr lang="it-IT" sz="1600" dirty="0"/>
              <a:t>Maximum </a:t>
            </a:r>
            <a:r>
              <a:rPr lang="it-IT" sz="1600" dirty="0" err="1"/>
              <a:t>emission</a:t>
            </a:r>
            <a:r>
              <a:rPr lang="it-IT" sz="1600" dirty="0"/>
              <a:t> of		Co2 7,9%</a:t>
            </a:r>
          </a:p>
          <a:p>
            <a:pPr algn="l">
              <a:lnSpc>
                <a:spcPct val="120000"/>
              </a:lnSpc>
              <a:spcBef>
                <a:spcPts val="0"/>
              </a:spcBef>
            </a:pPr>
            <a:r>
              <a:rPr lang="it-IT" sz="1600" dirty="0"/>
              <a:t>Average CO </a:t>
            </a:r>
            <a:r>
              <a:rPr lang="it-IT" sz="1600" dirty="0" err="1"/>
              <a:t>emission</a:t>
            </a:r>
            <a:r>
              <a:rPr lang="it-IT" sz="1600" dirty="0"/>
              <a:t>			33 PPM</a:t>
            </a:r>
          </a:p>
          <a:p>
            <a:pPr algn="l">
              <a:lnSpc>
                <a:spcPct val="120000"/>
              </a:lnSpc>
              <a:spcBef>
                <a:spcPts val="0"/>
              </a:spcBef>
            </a:pPr>
            <a:r>
              <a:rPr lang="it-IT" sz="1600" dirty="0"/>
              <a:t>Average </a:t>
            </a:r>
            <a:r>
              <a:rPr lang="it-IT" sz="1600" dirty="0" err="1"/>
              <a:t>emission</a:t>
            </a:r>
            <a:r>
              <a:rPr lang="it-IT" sz="1600" dirty="0"/>
              <a:t> of NOx		54,9 PPM</a:t>
            </a:r>
            <a:br>
              <a:rPr lang="it-IT" sz="1600" dirty="0"/>
            </a:br>
            <a:r>
              <a:rPr lang="fr-FR" sz="1600" dirty="0" err="1"/>
              <a:t>Average</a:t>
            </a:r>
            <a:r>
              <a:rPr lang="fr-FR" sz="1600" dirty="0"/>
              <a:t> air pressure a Pu</a:t>
            </a:r>
            <a:r>
              <a:rPr lang="it-IT" sz="1600" dirty="0"/>
              <a:t>		</a:t>
            </a:r>
            <a:r>
              <a:rPr lang="it-IT" sz="1600" b="1" dirty="0"/>
              <a:t>13,55 </a:t>
            </a:r>
            <a:r>
              <a:rPr lang="it-IT" sz="1600" b="1" dirty="0" err="1"/>
              <a:t>mBar</a:t>
            </a:r>
            <a:endParaRPr lang="it-IT" sz="1600" b="1" dirty="0"/>
          </a:p>
          <a:p>
            <a:pPr algn="l">
              <a:lnSpc>
                <a:spcPct val="120000"/>
              </a:lnSpc>
              <a:spcBef>
                <a:spcPts val="0"/>
              </a:spcBef>
            </a:pPr>
            <a:endParaRPr lang="it-IT" sz="1000" dirty="0"/>
          </a:p>
        </p:txBody>
      </p:sp>
      <p:pic>
        <p:nvPicPr>
          <p:cNvPr id="4" name="Immagine 3" descr="Immagine che contiene testo, logo, Carattere, emblema&#10;&#10;Descrizione generata automaticamente">
            <a:extLst>
              <a:ext uri="{FF2B5EF4-FFF2-40B4-BE49-F238E27FC236}">
                <a16:creationId xmlns:a16="http://schemas.microsoft.com/office/drawing/2014/main" id="{B86D128A-9EA1-4844-ACB0-0FB8CFED8C9A}"/>
              </a:ext>
            </a:extLst>
          </p:cNvPr>
          <p:cNvPicPr>
            <a:picLocks noChangeAspect="1"/>
          </p:cNvPicPr>
          <p:nvPr/>
        </p:nvPicPr>
        <p:blipFill>
          <a:blip r:embed="rId2"/>
          <a:stretch>
            <a:fillRect/>
          </a:stretch>
        </p:blipFill>
        <p:spPr>
          <a:xfrm>
            <a:off x="9515475" y="19586"/>
            <a:ext cx="1419225" cy="904790"/>
          </a:xfrm>
          <a:prstGeom prst="rect">
            <a:avLst/>
          </a:prstGeom>
        </p:spPr>
      </p:pic>
    </p:spTree>
    <p:extLst>
      <p:ext uri="{BB962C8B-B14F-4D97-AF65-F5344CB8AC3E}">
        <p14:creationId xmlns:p14="http://schemas.microsoft.com/office/powerpoint/2010/main" val="397564359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3B7F9F-CC7B-FC1B-81D6-84EF76156B06}"/>
              </a:ext>
            </a:extLst>
          </p:cNvPr>
          <p:cNvSpPr>
            <a:spLocks noGrp="1"/>
          </p:cNvSpPr>
          <p:nvPr>
            <p:ph type="title"/>
          </p:nvPr>
        </p:nvSpPr>
        <p:spPr/>
        <p:txBody>
          <a:bodyPr>
            <a:normAutofit/>
          </a:bodyPr>
          <a:lstStyle/>
          <a:p>
            <a:r>
              <a:rPr lang="en-US" dirty="0"/>
              <a:t>DATA SHOULD BE READ CAREFULLY</a:t>
            </a:r>
            <a:endParaRPr lang="it-IT" dirty="0"/>
          </a:p>
        </p:txBody>
      </p:sp>
      <p:sp>
        <p:nvSpPr>
          <p:cNvPr id="5" name="Segnaposto testo 4">
            <a:extLst>
              <a:ext uri="{FF2B5EF4-FFF2-40B4-BE49-F238E27FC236}">
                <a16:creationId xmlns:a16="http://schemas.microsoft.com/office/drawing/2014/main" id="{B4B4B002-3953-D0C5-450C-90A5674C2253}"/>
              </a:ext>
            </a:extLst>
          </p:cNvPr>
          <p:cNvSpPr>
            <a:spLocks noGrp="1"/>
          </p:cNvSpPr>
          <p:nvPr>
            <p:ph type="body" sz="quarter" idx="10"/>
          </p:nvPr>
        </p:nvSpPr>
        <p:spPr>
          <a:xfrm>
            <a:off x="696000" y="1149626"/>
            <a:ext cx="10800000" cy="5400000"/>
          </a:xfrm>
        </p:spPr>
        <p:txBody>
          <a:bodyPr/>
          <a:lstStyle/>
          <a:p>
            <a:pPr>
              <a:lnSpc>
                <a:spcPct val="150000"/>
              </a:lnSpc>
            </a:pPr>
            <a:r>
              <a:rPr lang="en-US" sz="1600" dirty="0"/>
              <a:t>WITH TRADITIONAL MACHINES THE DATA </a:t>
            </a:r>
            <a:r>
              <a:rPr lang="it-IT" sz="1600" dirty="0"/>
              <a:t>ARE</a:t>
            </a:r>
            <a:r>
              <a:rPr lang="en-US" sz="1600" dirty="0"/>
              <a:t> READ AN OPEN FLAME, AND THEN DILUTED BY THE PROCESS AIR THAT INVESTS THE PROBE, THE DATA COLLECTED ARE NOT VERY TRUTHFUL BUT WE WILL STILL USE THE DATA COLLECTED AS A SAMPLE.</a:t>
            </a:r>
            <a:r>
              <a:rPr lang="en-US" sz="1200" dirty="0"/>
              <a:t>
</a:t>
            </a:r>
            <a:r>
              <a:rPr lang="en-US" sz="1600" dirty="0"/>
              <a:t>WITH THE EXCHANGER CLOSED THE DATA READ ARE REAL AND PRECISE, IT IS CLEAR THAT</a:t>
            </a:r>
            <a:r>
              <a:rPr lang="it-IT" sz="1600" dirty="0"/>
              <a:t>:</a:t>
            </a:r>
          </a:p>
          <a:p>
            <a:pPr>
              <a:lnSpc>
                <a:spcPct val="150000"/>
              </a:lnSpc>
            </a:pPr>
            <a:r>
              <a:rPr lang="en-US" sz="1600" dirty="0"/>
              <a:t>THE </a:t>
            </a:r>
            <a:r>
              <a:rPr lang="it-IT" sz="1600" dirty="0"/>
              <a:t>COMBUSTION </a:t>
            </a:r>
            <a:r>
              <a:rPr lang="en-US" sz="1600" dirty="0"/>
              <a:t>RATIO IMPROVES FROM </a:t>
            </a:r>
            <a:r>
              <a:rPr lang="it-IT" sz="2000" b="1" dirty="0">
                <a:solidFill>
                  <a:srgbClr val="FF0000"/>
                </a:solidFill>
                <a:latin typeface="Segoe UI Black" panose="020B0A02040204020203" pitchFamily="34" charset="0"/>
                <a:ea typeface="Segoe UI Black" panose="020B0A02040204020203" pitchFamily="34" charset="0"/>
              </a:rPr>
              <a:t>1,48%</a:t>
            </a:r>
            <a:r>
              <a:rPr lang="it-IT" sz="1600" dirty="0"/>
              <a:t> TO </a:t>
            </a:r>
            <a:r>
              <a:rPr lang="it-IT" sz="2000" b="1" dirty="0">
                <a:solidFill>
                  <a:srgbClr val="00B050"/>
                </a:solidFill>
                <a:latin typeface="Segoe UI Black" panose="020B0A02040204020203" pitchFamily="34" charset="0"/>
                <a:ea typeface="Segoe UI Black" panose="020B0A02040204020203" pitchFamily="34" charset="0"/>
              </a:rPr>
              <a:t>1,31%</a:t>
            </a:r>
            <a:br>
              <a:rPr lang="it-IT" sz="1600" dirty="0"/>
            </a:br>
            <a:r>
              <a:rPr lang="en-US" sz="1600" dirty="0"/>
              <a:t>THE PRESSURE OF THE CHAMBER INCREASES BY </a:t>
            </a:r>
            <a:r>
              <a:rPr lang="it-IT" sz="2000" b="1" dirty="0">
                <a:solidFill>
                  <a:srgbClr val="00B050"/>
                </a:solidFill>
                <a:latin typeface="Segoe UI Black" panose="020B0A02040204020203" pitchFamily="34" charset="0"/>
                <a:ea typeface="Segoe UI Black" panose="020B0A02040204020203" pitchFamily="34" charset="0"/>
              </a:rPr>
              <a:t>28%</a:t>
            </a:r>
            <a:r>
              <a:rPr lang="it-IT" sz="2000" b="1" dirty="0">
                <a:solidFill>
                  <a:srgbClr val="00B050"/>
                </a:solidFill>
              </a:rPr>
              <a:t> </a:t>
            </a:r>
            <a:r>
              <a:rPr lang="it-IT" sz="1600" dirty="0"/>
              <a:t>INCREASING THE MASS 1.28</a:t>
            </a:r>
          </a:p>
          <a:p>
            <a:pPr>
              <a:lnSpc>
                <a:spcPct val="150000"/>
              </a:lnSpc>
            </a:pPr>
            <a:r>
              <a:rPr lang="en-US" sz="1600" dirty="0"/>
              <a:t>THE PROCESS IS MORE EFFICIENT</a:t>
            </a:r>
            <a:r>
              <a:rPr lang="it-IT" sz="1600" dirty="0"/>
              <a:t>:</a:t>
            </a:r>
            <a:r>
              <a:rPr lang="en-US" sz="1600" dirty="0"/>
              <a:t> WE TALK ABOUT THE</a:t>
            </a:r>
            <a:r>
              <a:rPr lang="it-IT" sz="1600" dirty="0"/>
              <a:t> </a:t>
            </a:r>
            <a:r>
              <a:rPr lang="it-IT" sz="2000" b="1" dirty="0">
                <a:solidFill>
                  <a:srgbClr val="00B050"/>
                </a:solidFill>
              </a:rPr>
              <a:t>12%</a:t>
            </a:r>
            <a:r>
              <a:rPr lang="it-IT" sz="1600" dirty="0"/>
              <a:t> IMPROVEMENT</a:t>
            </a:r>
            <a:endParaRPr lang="it-IT" sz="1200" dirty="0"/>
          </a:p>
          <a:p>
            <a:pPr algn="l">
              <a:lnSpc>
                <a:spcPct val="150000"/>
              </a:lnSpc>
            </a:pPr>
            <a:r>
              <a:rPr lang="en-US" sz="1600" dirty="0"/>
              <a:t>CO EMISSIONS WILL BE REDUCED BY </a:t>
            </a:r>
            <a:r>
              <a:rPr lang="it-IT" sz="2000" b="1" u="sng" dirty="0">
                <a:solidFill>
                  <a:srgbClr val="00B050"/>
                </a:solidFill>
                <a:latin typeface="Segoe UI Black" panose="020B0A02040204020203" pitchFamily="34" charset="0"/>
                <a:ea typeface="Segoe UI Black" panose="020B0A02040204020203" pitchFamily="34" charset="0"/>
              </a:rPr>
              <a:t>76%</a:t>
            </a:r>
            <a:r>
              <a:rPr lang="it-IT" sz="2000" b="1" dirty="0">
                <a:solidFill>
                  <a:srgbClr val="00B050"/>
                </a:solidFill>
                <a:latin typeface="Segoe UI Black" panose="020B0A02040204020203" pitchFamily="34" charset="0"/>
                <a:ea typeface="Segoe UI Black" panose="020B0A02040204020203" pitchFamily="34" charset="0"/>
              </a:rPr>
              <a:t> </a:t>
            </a:r>
            <a:r>
              <a:rPr lang="en-US" sz="1600" dirty="0"/>
              <a:t>ON BASE 1.28 THEREFORE</a:t>
            </a:r>
            <a:r>
              <a:rPr lang="it-IT" sz="1600" dirty="0"/>
              <a:t>:</a:t>
            </a:r>
            <a:r>
              <a:rPr lang="en-US" sz="1600" dirty="0"/>
              <a:t> AT CONSTANT PRESSURE </a:t>
            </a:r>
            <a:r>
              <a:rPr lang="it-IT" sz="2000" b="1" dirty="0">
                <a:solidFill>
                  <a:srgbClr val="00B050"/>
                </a:solidFill>
                <a:latin typeface="Segoe UI Black" panose="020B0A02040204020203" pitchFamily="34" charset="0"/>
                <a:ea typeface="Segoe UI Black" panose="020B0A02040204020203" pitchFamily="34" charset="0"/>
              </a:rPr>
              <a:t>83%</a:t>
            </a:r>
            <a:r>
              <a:rPr lang="it-IT" sz="2000" b="1" dirty="0">
                <a:solidFill>
                  <a:srgbClr val="00B050"/>
                </a:solidFill>
              </a:rPr>
              <a:t> </a:t>
            </a:r>
            <a:r>
              <a:rPr lang="it-IT" sz="1600" dirty="0"/>
              <a:t>LESS</a:t>
            </a:r>
            <a:endParaRPr lang="it-IT" sz="2000" dirty="0"/>
          </a:p>
          <a:p>
            <a:pPr algn="l">
              <a:lnSpc>
                <a:spcPct val="150000"/>
              </a:lnSpc>
            </a:pPr>
            <a:r>
              <a:rPr lang="en-US" sz="1600" dirty="0"/>
              <a:t>CO2 EMISSIONS WILL INCREASE BY </a:t>
            </a:r>
            <a:r>
              <a:rPr lang="it-IT" sz="1600" b="1" dirty="0"/>
              <a:t>14% </a:t>
            </a:r>
            <a:r>
              <a:rPr lang="en-US" sz="1600" dirty="0"/>
              <a:t>ON BASE 1.28 THEREFORE</a:t>
            </a:r>
            <a:r>
              <a:rPr lang="it-IT" sz="1600" dirty="0"/>
              <a:t>:</a:t>
            </a:r>
            <a:r>
              <a:rPr lang="en-US" sz="1600" dirty="0"/>
              <a:t> AT CONSTANT PRESSURE </a:t>
            </a:r>
            <a:r>
              <a:rPr lang="it-IT" sz="2400" b="1" dirty="0">
                <a:solidFill>
                  <a:srgbClr val="00B050"/>
                </a:solidFill>
                <a:latin typeface="Segoe UI Black" panose="020B0A02040204020203" pitchFamily="34" charset="0"/>
                <a:ea typeface="Segoe UI Black" panose="020B0A02040204020203" pitchFamily="34" charset="0"/>
              </a:rPr>
              <a:t>-10%</a:t>
            </a:r>
            <a:endParaRPr lang="it-IT" sz="1800" b="1" dirty="0">
              <a:solidFill>
                <a:srgbClr val="00B050"/>
              </a:solidFill>
              <a:latin typeface="Segoe UI Black" panose="020B0A02040204020203" pitchFamily="34" charset="0"/>
              <a:ea typeface="Segoe UI Black" panose="020B0A02040204020203" pitchFamily="34" charset="0"/>
            </a:endParaRPr>
          </a:p>
          <a:p>
            <a:pPr algn="l">
              <a:lnSpc>
                <a:spcPct val="150000"/>
              </a:lnSpc>
            </a:pPr>
            <a:r>
              <a:rPr lang="en-US" sz="1600" dirty="0"/>
              <a:t>NOX EMISSIONS WILL BE REDUCED BY </a:t>
            </a:r>
            <a:r>
              <a:rPr lang="it-IT" sz="2400" b="1" u="sng" dirty="0">
                <a:solidFill>
                  <a:srgbClr val="00B050"/>
                </a:solidFill>
                <a:latin typeface="Segoe UI Black" panose="020B0A02040204020203" pitchFamily="34" charset="0"/>
                <a:ea typeface="Segoe UI Black" panose="020B0A02040204020203" pitchFamily="34" charset="0"/>
              </a:rPr>
              <a:t>48%</a:t>
            </a:r>
            <a:r>
              <a:rPr lang="it-IT" sz="1600" b="1" dirty="0">
                <a:solidFill>
                  <a:srgbClr val="00B050"/>
                </a:solidFill>
              </a:rPr>
              <a:t> </a:t>
            </a:r>
            <a:r>
              <a:rPr lang="en-US" sz="1600" dirty="0"/>
              <a:t>ON BASE 1.28 THEREFORE</a:t>
            </a:r>
            <a:r>
              <a:rPr lang="it-IT" sz="1600"/>
              <a:t>:</a:t>
            </a:r>
            <a:r>
              <a:rPr lang="en-US" sz="1600" dirty="0"/>
              <a:t> AT CONSTANT PRESSURE</a:t>
            </a:r>
            <a:r>
              <a:rPr lang="it-IT" sz="1600" dirty="0"/>
              <a:t> </a:t>
            </a:r>
            <a:r>
              <a:rPr lang="it-IT" sz="2400" b="1" dirty="0">
                <a:solidFill>
                  <a:srgbClr val="00B050"/>
                </a:solidFill>
                <a:latin typeface="Segoe UI Black" panose="020B0A02040204020203" pitchFamily="34" charset="0"/>
                <a:ea typeface="Segoe UI Black" panose="020B0A02040204020203" pitchFamily="34" charset="0"/>
              </a:rPr>
              <a:t>-70%</a:t>
            </a:r>
            <a:endParaRPr lang="it-IT" sz="1600" b="1" dirty="0">
              <a:solidFill>
                <a:srgbClr val="00B050"/>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90752744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C588FF03-AF18-A760-9BFD-1A9D59AD9F8D}"/>
              </a:ext>
            </a:extLst>
          </p:cNvPr>
          <p:cNvSpPr>
            <a:spLocks noGrp="1"/>
          </p:cNvSpPr>
          <p:nvPr>
            <p:ph type="body" sz="quarter" idx="10"/>
          </p:nvPr>
        </p:nvSpPr>
        <p:spPr/>
        <p:txBody>
          <a:bodyPr/>
          <a:lstStyle/>
          <a:p>
            <a:r>
              <a:rPr lang="en-US" sz="2400" dirty="0"/>
              <a:t>HOW THE NEW DIRECTIVE FOR </a:t>
            </a:r>
            <a:r>
              <a:rPr lang="en-US" sz="2400" dirty="0">
                <a:latin typeface="Segoe UI Semibold" panose="020B0702040204020203" pitchFamily="34" charset="0"/>
                <a:cs typeface="Segoe UI Semibold" panose="020B0702040204020203" pitchFamily="34" charset="0"/>
              </a:rPr>
              <a:t>INDUSTRY 5.0</a:t>
            </a:r>
          </a:p>
          <a:p>
            <a:r>
              <a:rPr lang="en-US" sz="2400" dirty="0"/>
              <a:t>CAN HELP US TO REDUCE EMISSIONS</a:t>
            </a:r>
            <a:endParaRPr lang="it-IT" sz="2400" dirty="0"/>
          </a:p>
        </p:txBody>
      </p:sp>
    </p:spTree>
    <p:extLst>
      <p:ext uri="{BB962C8B-B14F-4D97-AF65-F5344CB8AC3E}">
        <p14:creationId xmlns:p14="http://schemas.microsoft.com/office/powerpoint/2010/main" val="171469187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F5ABEF0C-0845-BBFD-427C-E136BCD2A164}"/>
              </a:ext>
            </a:extLst>
          </p:cNvPr>
          <p:cNvSpPr>
            <a:spLocks noGrp="1"/>
          </p:cNvSpPr>
          <p:nvPr>
            <p:ph type="title"/>
          </p:nvPr>
        </p:nvSpPr>
        <p:spPr/>
        <p:txBody>
          <a:bodyPr/>
          <a:lstStyle/>
          <a:p>
            <a:r>
              <a:rPr lang="it-IT" dirty="0" err="1"/>
              <a:t>What</a:t>
            </a:r>
            <a:r>
              <a:rPr lang="it-IT" dirty="0"/>
              <a:t> </a:t>
            </a:r>
            <a:r>
              <a:rPr lang="it-IT" dirty="0" err="1"/>
              <a:t>is</a:t>
            </a:r>
            <a:r>
              <a:rPr lang="it-IT" dirty="0"/>
              <a:t> Industry 5.0?</a:t>
            </a:r>
          </a:p>
        </p:txBody>
      </p:sp>
      <p:sp>
        <p:nvSpPr>
          <p:cNvPr id="4" name="Segnaposto testo 3">
            <a:extLst>
              <a:ext uri="{FF2B5EF4-FFF2-40B4-BE49-F238E27FC236}">
                <a16:creationId xmlns:a16="http://schemas.microsoft.com/office/drawing/2014/main" id="{5F6ECAD9-D9F4-970E-9C8A-2B5094CEEB2F}"/>
              </a:ext>
            </a:extLst>
          </p:cNvPr>
          <p:cNvSpPr>
            <a:spLocks noGrp="1"/>
          </p:cNvSpPr>
          <p:nvPr>
            <p:ph type="body" sz="quarter" idx="10"/>
          </p:nvPr>
        </p:nvSpPr>
        <p:spPr>
          <a:xfrm>
            <a:off x="696000" y="1151256"/>
            <a:ext cx="10800000" cy="5400000"/>
          </a:xfrm>
        </p:spPr>
        <p:txBody>
          <a:bodyPr/>
          <a:lstStyle/>
          <a:p>
            <a:r>
              <a:rPr lang="en-US" sz="2000" dirty="0"/>
              <a:t>European industry is a key driver in the economic and societal transitions that we are currently undergoing.</a:t>
            </a:r>
          </a:p>
          <a:p>
            <a:endParaRPr lang="en-US" sz="2000" dirty="0"/>
          </a:p>
          <a:p>
            <a:r>
              <a:rPr lang="en-US" sz="2000" dirty="0"/>
              <a:t>In order to remain the engine of prosperity, industry must lead the digital and green transitions.</a:t>
            </a:r>
          </a:p>
          <a:p>
            <a:endParaRPr lang="en-US" sz="2000" dirty="0"/>
          </a:p>
          <a:p>
            <a:r>
              <a:rPr lang="en-US" sz="2000" dirty="0"/>
              <a:t>This approach provides a vison of industry that aims beyond efficiency and productivity as the sole goals, and reinforces the role and the contribution of industry to society.</a:t>
            </a:r>
          </a:p>
          <a:p>
            <a:endParaRPr lang="en-US" sz="2000" dirty="0"/>
          </a:p>
          <a:p>
            <a:r>
              <a:rPr lang="en-US" sz="2000" dirty="0"/>
              <a:t>It places the wellbeing of the worker at the </a:t>
            </a:r>
            <a:r>
              <a:rPr lang="en-US" sz="2000" dirty="0" err="1"/>
              <a:t>centre</a:t>
            </a:r>
            <a:r>
              <a:rPr lang="en-US" sz="2000" dirty="0"/>
              <a:t> of the production process and uses new technologies to provide prosperity beyond jobs and growth while respecting the production limits of the planet.</a:t>
            </a:r>
          </a:p>
          <a:p>
            <a:endParaRPr lang="en-US" sz="2000" dirty="0"/>
          </a:p>
          <a:p>
            <a:r>
              <a:rPr lang="en-US" sz="2000" b="1" u="sng" dirty="0"/>
              <a:t>It complements the existing "Industry 4.0" </a:t>
            </a:r>
            <a:r>
              <a:rPr lang="en-US" sz="2000" dirty="0"/>
              <a:t>approach by specifically putting research and innovation at the service of the transition to a sustainable, human-centric and resilient European industry.</a:t>
            </a:r>
            <a:endParaRPr lang="it-IT" sz="2000" dirty="0"/>
          </a:p>
        </p:txBody>
      </p:sp>
    </p:spTree>
    <p:extLst>
      <p:ext uri="{BB962C8B-B14F-4D97-AF65-F5344CB8AC3E}">
        <p14:creationId xmlns:p14="http://schemas.microsoft.com/office/powerpoint/2010/main" val="138353249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7E008823-2C69-7D99-3F16-954DDFC24F6F}"/>
              </a:ext>
            </a:extLst>
          </p:cNvPr>
          <p:cNvSpPr>
            <a:spLocks noGrp="1"/>
          </p:cNvSpPr>
          <p:nvPr>
            <p:ph type="title"/>
          </p:nvPr>
        </p:nvSpPr>
        <p:spPr/>
        <p:txBody>
          <a:bodyPr/>
          <a:lstStyle/>
          <a:p>
            <a:r>
              <a:rPr lang="it-IT" dirty="0"/>
              <a:t>REMOTE CONTROL</a:t>
            </a:r>
          </a:p>
        </p:txBody>
      </p:sp>
      <p:sp>
        <p:nvSpPr>
          <p:cNvPr id="7" name="Freccia a destra 6">
            <a:extLst>
              <a:ext uri="{FF2B5EF4-FFF2-40B4-BE49-F238E27FC236}">
                <a16:creationId xmlns:a16="http://schemas.microsoft.com/office/drawing/2014/main" id="{BCFFDDC8-365A-246B-7F3C-104D167FA609}"/>
              </a:ext>
            </a:extLst>
          </p:cNvPr>
          <p:cNvSpPr/>
          <p:nvPr/>
        </p:nvSpPr>
        <p:spPr>
          <a:xfrm>
            <a:off x="5300281" y="3617408"/>
            <a:ext cx="53941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8" name="Freccia a destra 7">
            <a:extLst>
              <a:ext uri="{FF2B5EF4-FFF2-40B4-BE49-F238E27FC236}">
                <a16:creationId xmlns:a16="http://schemas.microsoft.com/office/drawing/2014/main" id="{AA88AB3F-A035-4AA3-053D-BCF9E6773D7A}"/>
              </a:ext>
            </a:extLst>
          </p:cNvPr>
          <p:cNvSpPr/>
          <p:nvPr/>
        </p:nvSpPr>
        <p:spPr>
          <a:xfrm rot="1923709">
            <a:off x="7089527" y="4200637"/>
            <a:ext cx="77635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9" name="Freccia a destra 8">
            <a:extLst>
              <a:ext uri="{FF2B5EF4-FFF2-40B4-BE49-F238E27FC236}">
                <a16:creationId xmlns:a16="http://schemas.microsoft.com/office/drawing/2014/main" id="{A4329CE1-3639-2736-A397-3950531D94BE}"/>
              </a:ext>
            </a:extLst>
          </p:cNvPr>
          <p:cNvSpPr/>
          <p:nvPr/>
        </p:nvSpPr>
        <p:spPr>
          <a:xfrm rot="19461488">
            <a:off x="7051064" y="2929573"/>
            <a:ext cx="77635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0" name="Freccia a destra 9">
            <a:extLst>
              <a:ext uri="{FF2B5EF4-FFF2-40B4-BE49-F238E27FC236}">
                <a16:creationId xmlns:a16="http://schemas.microsoft.com/office/drawing/2014/main" id="{0A407D71-1B1A-EB39-F0A2-38825BDB1F72}"/>
              </a:ext>
            </a:extLst>
          </p:cNvPr>
          <p:cNvSpPr/>
          <p:nvPr/>
        </p:nvSpPr>
        <p:spPr>
          <a:xfrm rot="1453807">
            <a:off x="9584913" y="2843187"/>
            <a:ext cx="77635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1" name="Freccia a destra 10">
            <a:extLst>
              <a:ext uri="{FF2B5EF4-FFF2-40B4-BE49-F238E27FC236}">
                <a16:creationId xmlns:a16="http://schemas.microsoft.com/office/drawing/2014/main" id="{DAC68AAC-FBA7-D384-FF3C-728E279623A7}"/>
              </a:ext>
            </a:extLst>
          </p:cNvPr>
          <p:cNvSpPr/>
          <p:nvPr/>
        </p:nvSpPr>
        <p:spPr>
          <a:xfrm rot="19899823">
            <a:off x="9565862" y="4223533"/>
            <a:ext cx="77635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12" name="Elemento grafico 11">
            <a:extLst>
              <a:ext uri="{FF2B5EF4-FFF2-40B4-BE49-F238E27FC236}">
                <a16:creationId xmlns:a16="http://schemas.microsoft.com/office/drawing/2014/main" id="{51F5B919-2EC1-FDAF-A371-FC6C52D2A5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31523" y="3542411"/>
            <a:ext cx="1768757" cy="482389"/>
          </a:xfrm>
          <a:prstGeom prst="rect">
            <a:avLst/>
          </a:prstGeom>
        </p:spPr>
      </p:pic>
      <p:pic>
        <p:nvPicPr>
          <p:cNvPr id="13" name="Immagine 12" descr="Immagine che contiene testo, Carattere, logo, Elementi grafici&#10;&#10;Descrizione generata automaticamente">
            <a:extLst>
              <a:ext uri="{FF2B5EF4-FFF2-40B4-BE49-F238E27FC236}">
                <a16:creationId xmlns:a16="http://schemas.microsoft.com/office/drawing/2014/main" id="{6330D8FE-8E08-E28A-3192-CFE39FCA38A9}"/>
              </a:ext>
            </a:extLst>
          </p:cNvPr>
          <p:cNvPicPr>
            <a:picLocks noChangeAspect="1"/>
          </p:cNvPicPr>
          <p:nvPr/>
        </p:nvPicPr>
        <p:blipFill>
          <a:blip r:embed="rId4"/>
          <a:stretch>
            <a:fillRect/>
          </a:stretch>
        </p:blipFill>
        <p:spPr>
          <a:xfrm>
            <a:off x="5905105" y="3227989"/>
            <a:ext cx="1073400" cy="1073400"/>
          </a:xfrm>
          <a:prstGeom prst="rect">
            <a:avLst/>
          </a:prstGeom>
        </p:spPr>
      </p:pic>
      <p:pic>
        <p:nvPicPr>
          <p:cNvPr id="14" name="Immagine 13" descr="Immagine che contiene Elementi grafici, Carattere, grafica, logo&#10;&#10;Descrizione generata automaticamente">
            <a:extLst>
              <a:ext uri="{FF2B5EF4-FFF2-40B4-BE49-F238E27FC236}">
                <a16:creationId xmlns:a16="http://schemas.microsoft.com/office/drawing/2014/main" id="{B0B48E0A-09E4-5B37-3234-5DE1F6F46F21}"/>
              </a:ext>
            </a:extLst>
          </p:cNvPr>
          <p:cNvPicPr>
            <a:picLocks noChangeAspect="1"/>
          </p:cNvPicPr>
          <p:nvPr/>
        </p:nvPicPr>
        <p:blipFill>
          <a:blip r:embed="rId5"/>
          <a:stretch>
            <a:fillRect/>
          </a:stretch>
        </p:blipFill>
        <p:spPr>
          <a:xfrm>
            <a:off x="7866442" y="2191787"/>
            <a:ext cx="1565782" cy="810292"/>
          </a:xfrm>
          <a:prstGeom prst="rect">
            <a:avLst/>
          </a:prstGeom>
        </p:spPr>
      </p:pic>
      <p:pic>
        <p:nvPicPr>
          <p:cNvPr id="15" name="Immagine 14" descr="Immagine che contiene Elementi grafici, grafica, Carattere, clipart&#10;&#10;Descrizione generata automaticamente">
            <a:extLst>
              <a:ext uri="{FF2B5EF4-FFF2-40B4-BE49-F238E27FC236}">
                <a16:creationId xmlns:a16="http://schemas.microsoft.com/office/drawing/2014/main" id="{41DF5F47-3104-157D-6A81-2E8B662FA435}"/>
              </a:ext>
            </a:extLst>
          </p:cNvPr>
          <p:cNvPicPr>
            <a:picLocks noChangeAspect="1"/>
          </p:cNvPicPr>
          <p:nvPr/>
        </p:nvPicPr>
        <p:blipFill>
          <a:blip r:embed="rId6"/>
          <a:stretch>
            <a:fillRect/>
          </a:stretch>
        </p:blipFill>
        <p:spPr>
          <a:xfrm>
            <a:off x="10525630" y="3187060"/>
            <a:ext cx="1145723" cy="1169105"/>
          </a:xfrm>
          <a:prstGeom prst="rect">
            <a:avLst/>
          </a:prstGeom>
        </p:spPr>
      </p:pic>
      <p:pic>
        <p:nvPicPr>
          <p:cNvPr id="16" name="Immagine 15" descr="Immagine che contiene Carattere, Elementi grafici, grafica, logo&#10;&#10;Descrizione generata automaticamente">
            <a:extLst>
              <a:ext uri="{FF2B5EF4-FFF2-40B4-BE49-F238E27FC236}">
                <a16:creationId xmlns:a16="http://schemas.microsoft.com/office/drawing/2014/main" id="{B99DA7DE-128E-F2B1-03CA-00078C9CC993}"/>
              </a:ext>
            </a:extLst>
          </p:cNvPr>
          <p:cNvPicPr>
            <a:picLocks noChangeAspect="1"/>
          </p:cNvPicPr>
          <p:nvPr/>
        </p:nvPicPr>
        <p:blipFill>
          <a:blip r:embed="rId7"/>
          <a:stretch>
            <a:fillRect/>
          </a:stretch>
        </p:blipFill>
        <p:spPr>
          <a:xfrm>
            <a:off x="7852461" y="4409498"/>
            <a:ext cx="1560713" cy="362085"/>
          </a:xfrm>
          <a:prstGeom prst="rect">
            <a:avLst/>
          </a:prstGeom>
        </p:spPr>
      </p:pic>
      <p:pic>
        <p:nvPicPr>
          <p:cNvPr id="17" name="Immagine 16" descr="Immagine che contiene interno&#10;&#10;Descrizione generata automaticamente con attendibilità media">
            <a:extLst>
              <a:ext uri="{FF2B5EF4-FFF2-40B4-BE49-F238E27FC236}">
                <a16:creationId xmlns:a16="http://schemas.microsoft.com/office/drawing/2014/main" id="{3FFD40A7-EA68-7A6A-F83B-D998ED46E432}"/>
              </a:ext>
            </a:extLst>
          </p:cNvPr>
          <p:cNvPicPr>
            <a:picLocks noChangeAspect="1"/>
          </p:cNvPicPr>
          <p:nvPr/>
        </p:nvPicPr>
        <p:blipFill>
          <a:blip r:embed="rId8"/>
          <a:stretch>
            <a:fillRect/>
          </a:stretch>
        </p:blipFill>
        <p:spPr>
          <a:xfrm>
            <a:off x="-11448" y="1466091"/>
            <a:ext cx="2562479" cy="1305644"/>
          </a:xfrm>
          <a:prstGeom prst="rect">
            <a:avLst/>
          </a:prstGeom>
        </p:spPr>
      </p:pic>
      <p:pic>
        <p:nvPicPr>
          <p:cNvPr id="18" name="Immagine 17" descr="Immagine che contiene macchina, verde, macchina agricola&#10;&#10;Descrizione generata automaticamente">
            <a:extLst>
              <a:ext uri="{FF2B5EF4-FFF2-40B4-BE49-F238E27FC236}">
                <a16:creationId xmlns:a16="http://schemas.microsoft.com/office/drawing/2014/main" id="{8F25C68E-FD17-012E-A490-90E6A3C867D4}"/>
              </a:ext>
            </a:extLst>
          </p:cNvPr>
          <p:cNvPicPr>
            <a:picLocks noChangeAspect="1"/>
          </p:cNvPicPr>
          <p:nvPr/>
        </p:nvPicPr>
        <p:blipFill>
          <a:blip r:embed="rId9"/>
          <a:stretch>
            <a:fillRect/>
          </a:stretch>
        </p:blipFill>
        <p:spPr>
          <a:xfrm>
            <a:off x="-1161" y="3071738"/>
            <a:ext cx="2598796" cy="1360627"/>
          </a:xfrm>
          <a:prstGeom prst="rect">
            <a:avLst/>
          </a:prstGeom>
        </p:spPr>
      </p:pic>
      <p:pic>
        <p:nvPicPr>
          <p:cNvPr id="19" name="Immagine 18" descr="Immagine che contiene vigile del fuoco, rosso&#10;&#10;Descrizione generata automaticamente">
            <a:extLst>
              <a:ext uri="{FF2B5EF4-FFF2-40B4-BE49-F238E27FC236}">
                <a16:creationId xmlns:a16="http://schemas.microsoft.com/office/drawing/2014/main" id="{5B0798D8-5021-1CCD-707B-B124D02ABBD8}"/>
              </a:ext>
            </a:extLst>
          </p:cNvPr>
          <p:cNvPicPr>
            <a:picLocks noChangeAspect="1"/>
          </p:cNvPicPr>
          <p:nvPr/>
        </p:nvPicPr>
        <p:blipFill>
          <a:blip r:embed="rId10"/>
          <a:stretch>
            <a:fillRect/>
          </a:stretch>
        </p:blipFill>
        <p:spPr>
          <a:xfrm>
            <a:off x="-151518" y="4527055"/>
            <a:ext cx="2783907" cy="1462156"/>
          </a:xfrm>
          <a:prstGeom prst="rect">
            <a:avLst/>
          </a:prstGeom>
        </p:spPr>
      </p:pic>
      <p:sp>
        <p:nvSpPr>
          <p:cNvPr id="20" name="Freccia a destra 19">
            <a:extLst>
              <a:ext uri="{FF2B5EF4-FFF2-40B4-BE49-F238E27FC236}">
                <a16:creationId xmlns:a16="http://schemas.microsoft.com/office/drawing/2014/main" id="{5D34FADF-D4D8-0F80-1B8E-FF8F9CD977A9}"/>
              </a:ext>
            </a:extLst>
          </p:cNvPr>
          <p:cNvSpPr/>
          <p:nvPr/>
        </p:nvSpPr>
        <p:spPr>
          <a:xfrm rot="2145196">
            <a:off x="2676344" y="2935943"/>
            <a:ext cx="838676" cy="145491"/>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21" name="Freccia a destra 20">
            <a:extLst>
              <a:ext uri="{FF2B5EF4-FFF2-40B4-BE49-F238E27FC236}">
                <a16:creationId xmlns:a16="http://schemas.microsoft.com/office/drawing/2014/main" id="{E57576C1-9B2D-4B53-058C-5A2AE2A04F55}"/>
              </a:ext>
            </a:extLst>
          </p:cNvPr>
          <p:cNvSpPr/>
          <p:nvPr/>
        </p:nvSpPr>
        <p:spPr>
          <a:xfrm rot="19791739">
            <a:off x="2676632" y="4409359"/>
            <a:ext cx="839383" cy="162487"/>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22" name="Freccia a destra 21">
            <a:extLst>
              <a:ext uri="{FF2B5EF4-FFF2-40B4-BE49-F238E27FC236}">
                <a16:creationId xmlns:a16="http://schemas.microsoft.com/office/drawing/2014/main" id="{099E2B17-1B51-A4AB-0EDE-B03F7BC9CB51}"/>
              </a:ext>
            </a:extLst>
          </p:cNvPr>
          <p:cNvSpPr/>
          <p:nvPr/>
        </p:nvSpPr>
        <p:spPr>
          <a:xfrm>
            <a:off x="2689539" y="3671212"/>
            <a:ext cx="776353" cy="162289"/>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23" name="CasellaDiTesto 22">
            <a:extLst>
              <a:ext uri="{FF2B5EF4-FFF2-40B4-BE49-F238E27FC236}">
                <a16:creationId xmlns:a16="http://schemas.microsoft.com/office/drawing/2014/main" id="{6521ADDE-0221-1CCC-9CB7-272BB5A687DA}"/>
              </a:ext>
            </a:extLst>
          </p:cNvPr>
          <p:cNvSpPr txBox="1"/>
          <p:nvPr/>
        </p:nvSpPr>
        <p:spPr>
          <a:xfrm>
            <a:off x="7722038" y="5190672"/>
            <a:ext cx="1973628" cy="369332"/>
          </a:xfrm>
          <a:prstGeom prst="rect">
            <a:avLst/>
          </a:prstGeom>
          <a:solidFill>
            <a:srgbClr val="3F9CF6"/>
          </a:solidFill>
        </p:spPr>
        <p:txBody>
          <a:bodyPr wrap="square" rtlCol="0">
            <a:spAutoFit/>
          </a:bodyPr>
          <a:lstStyle/>
          <a:p>
            <a:pPr algn="ctr"/>
            <a:r>
              <a:rPr lang="it-IT" b="1" dirty="0">
                <a:solidFill>
                  <a:schemeClr val="bg1"/>
                </a:solidFill>
                <a:latin typeface="Segoe UI Semibold" panose="020B0702040204020203" pitchFamily="34" charset="0"/>
                <a:cs typeface="Segoe UI Semibold" panose="020B0702040204020203" pitchFamily="34" charset="0"/>
              </a:rPr>
              <a:t>24h STORAGE</a:t>
            </a:r>
          </a:p>
        </p:txBody>
      </p:sp>
      <p:sp>
        <p:nvSpPr>
          <p:cNvPr id="24" name="CasellaDiTesto 23">
            <a:extLst>
              <a:ext uri="{FF2B5EF4-FFF2-40B4-BE49-F238E27FC236}">
                <a16:creationId xmlns:a16="http://schemas.microsoft.com/office/drawing/2014/main" id="{456985CF-0D34-E6CF-0F2A-F9962E9A4A3D}"/>
              </a:ext>
            </a:extLst>
          </p:cNvPr>
          <p:cNvSpPr txBox="1"/>
          <p:nvPr/>
        </p:nvSpPr>
        <p:spPr>
          <a:xfrm>
            <a:off x="7741088" y="1444880"/>
            <a:ext cx="1973628" cy="646331"/>
          </a:xfrm>
          <a:prstGeom prst="rect">
            <a:avLst/>
          </a:prstGeom>
          <a:solidFill>
            <a:srgbClr val="00658F"/>
          </a:solidFill>
        </p:spPr>
        <p:txBody>
          <a:bodyPr wrap="square" rtlCol="0">
            <a:spAutoFit/>
          </a:bodyPr>
          <a:lstStyle/>
          <a:p>
            <a:pPr algn="ctr"/>
            <a:r>
              <a:rPr lang="it-IT" b="1" dirty="0">
                <a:solidFill>
                  <a:schemeClr val="bg1"/>
                </a:solidFill>
                <a:latin typeface="Segoe UI Semibold" panose="020B0702040204020203" pitchFamily="34" charset="0"/>
                <a:cs typeface="Segoe UI Semibold" panose="020B0702040204020203" pitchFamily="34" charset="0"/>
              </a:rPr>
              <a:t>LONG TIME STORAGE</a:t>
            </a:r>
          </a:p>
        </p:txBody>
      </p:sp>
    </p:spTree>
    <p:extLst>
      <p:ext uri="{BB962C8B-B14F-4D97-AF65-F5344CB8AC3E}">
        <p14:creationId xmlns:p14="http://schemas.microsoft.com/office/powerpoint/2010/main" val="171018818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C8C6EC-A8AE-7494-D959-3875B33D8AB9}"/>
              </a:ext>
            </a:extLst>
          </p:cNvPr>
          <p:cNvSpPr>
            <a:spLocks noGrp="1"/>
          </p:cNvSpPr>
          <p:nvPr>
            <p:ph type="title"/>
          </p:nvPr>
        </p:nvSpPr>
        <p:spPr/>
        <p:txBody>
          <a:bodyPr/>
          <a:lstStyle/>
          <a:p>
            <a:r>
              <a:rPr lang="it-IT" dirty="0"/>
              <a:t>REMOTE DASHBOARD</a:t>
            </a:r>
          </a:p>
        </p:txBody>
      </p:sp>
      <p:pic>
        <p:nvPicPr>
          <p:cNvPr id="4" name="Immagine 3" descr="Immagine che contiene testo, schermata&#10;&#10;Descrizione generata automaticamente">
            <a:extLst>
              <a:ext uri="{FF2B5EF4-FFF2-40B4-BE49-F238E27FC236}">
                <a16:creationId xmlns:a16="http://schemas.microsoft.com/office/drawing/2014/main" id="{CD964E66-00A9-5B28-9E45-856932C02597}"/>
              </a:ext>
            </a:extLst>
          </p:cNvPr>
          <p:cNvPicPr>
            <a:picLocks noChangeAspect="1"/>
          </p:cNvPicPr>
          <p:nvPr/>
        </p:nvPicPr>
        <p:blipFill>
          <a:blip r:embed="rId2"/>
          <a:stretch>
            <a:fillRect/>
          </a:stretch>
        </p:blipFill>
        <p:spPr>
          <a:xfrm>
            <a:off x="-10482" y="972002"/>
            <a:ext cx="12212007" cy="5813992"/>
          </a:xfrm>
          <a:prstGeom prst="rect">
            <a:avLst/>
          </a:prstGeom>
        </p:spPr>
      </p:pic>
    </p:spTree>
    <p:extLst>
      <p:ext uri="{BB962C8B-B14F-4D97-AF65-F5344CB8AC3E}">
        <p14:creationId xmlns:p14="http://schemas.microsoft.com/office/powerpoint/2010/main" val="251190276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424B58-AB2B-6AC5-D233-AAFAC0BC04BC}"/>
              </a:ext>
            </a:extLst>
          </p:cNvPr>
          <p:cNvSpPr>
            <a:spLocks noGrp="1"/>
          </p:cNvSpPr>
          <p:nvPr>
            <p:ph type="title"/>
          </p:nvPr>
        </p:nvSpPr>
        <p:spPr/>
        <p:txBody>
          <a:bodyPr/>
          <a:lstStyle/>
          <a:p>
            <a:r>
              <a:rPr lang="it-IT" dirty="0"/>
              <a:t>LOCAL CONTROL</a:t>
            </a:r>
          </a:p>
        </p:txBody>
      </p:sp>
      <p:pic>
        <p:nvPicPr>
          <p:cNvPr id="3" name="Immagine 2" descr="Immagine che contiene interno&#10;&#10;Descrizione generata automaticamente con attendibilità media">
            <a:extLst>
              <a:ext uri="{FF2B5EF4-FFF2-40B4-BE49-F238E27FC236}">
                <a16:creationId xmlns:a16="http://schemas.microsoft.com/office/drawing/2014/main" id="{24EBFB80-EB19-8038-51F7-A23139E2C4A4}"/>
              </a:ext>
            </a:extLst>
          </p:cNvPr>
          <p:cNvPicPr>
            <a:picLocks noChangeAspect="1"/>
          </p:cNvPicPr>
          <p:nvPr/>
        </p:nvPicPr>
        <p:blipFill>
          <a:blip r:embed="rId3"/>
          <a:stretch>
            <a:fillRect/>
          </a:stretch>
        </p:blipFill>
        <p:spPr>
          <a:xfrm>
            <a:off x="-2841" y="3543300"/>
            <a:ext cx="2426852" cy="1236538"/>
          </a:xfrm>
          <a:prstGeom prst="rect">
            <a:avLst/>
          </a:prstGeom>
        </p:spPr>
      </p:pic>
      <p:sp>
        <p:nvSpPr>
          <p:cNvPr id="4" name="Freccia a destra 3">
            <a:extLst>
              <a:ext uri="{FF2B5EF4-FFF2-40B4-BE49-F238E27FC236}">
                <a16:creationId xmlns:a16="http://schemas.microsoft.com/office/drawing/2014/main" id="{020245C6-EE06-FBA3-CFB4-ABEC126AF375}"/>
              </a:ext>
            </a:extLst>
          </p:cNvPr>
          <p:cNvSpPr/>
          <p:nvPr/>
        </p:nvSpPr>
        <p:spPr>
          <a:xfrm>
            <a:off x="4851857" y="4077646"/>
            <a:ext cx="53941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6" name="Elemento grafico 5">
            <a:extLst>
              <a:ext uri="{FF2B5EF4-FFF2-40B4-BE49-F238E27FC236}">
                <a16:creationId xmlns:a16="http://schemas.microsoft.com/office/drawing/2014/main" id="{34657A31-F029-172D-4206-6C7FD2AE86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99426" y="3253421"/>
            <a:ext cx="1473449" cy="1473449"/>
          </a:xfrm>
          <a:prstGeom prst="rect">
            <a:avLst/>
          </a:prstGeom>
        </p:spPr>
      </p:pic>
      <p:sp>
        <p:nvSpPr>
          <p:cNvPr id="13" name="Freccia a destra 12">
            <a:extLst>
              <a:ext uri="{FF2B5EF4-FFF2-40B4-BE49-F238E27FC236}">
                <a16:creationId xmlns:a16="http://schemas.microsoft.com/office/drawing/2014/main" id="{335143A0-7D1B-4546-DA8F-1E09D49C329F}"/>
              </a:ext>
            </a:extLst>
          </p:cNvPr>
          <p:cNvSpPr/>
          <p:nvPr/>
        </p:nvSpPr>
        <p:spPr>
          <a:xfrm>
            <a:off x="9338314" y="4074145"/>
            <a:ext cx="53941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15" name="Immagine 14" descr="Immagine che contiene macchina, schermata&#10;&#10;Descrizione generata automaticamente">
            <a:extLst>
              <a:ext uri="{FF2B5EF4-FFF2-40B4-BE49-F238E27FC236}">
                <a16:creationId xmlns:a16="http://schemas.microsoft.com/office/drawing/2014/main" id="{6912615A-7CE5-B868-AB24-A4CECFF46600}"/>
              </a:ext>
            </a:extLst>
          </p:cNvPr>
          <p:cNvPicPr>
            <a:picLocks noChangeAspect="1"/>
          </p:cNvPicPr>
          <p:nvPr/>
        </p:nvPicPr>
        <p:blipFill>
          <a:blip r:embed="rId6"/>
          <a:stretch>
            <a:fillRect/>
          </a:stretch>
        </p:blipFill>
        <p:spPr>
          <a:xfrm>
            <a:off x="2642569" y="5196129"/>
            <a:ext cx="1109179" cy="1109179"/>
          </a:xfrm>
          <a:prstGeom prst="rect">
            <a:avLst/>
          </a:prstGeom>
        </p:spPr>
      </p:pic>
      <p:pic>
        <p:nvPicPr>
          <p:cNvPr id="18" name="Elemento grafico 17">
            <a:extLst>
              <a:ext uri="{FF2B5EF4-FFF2-40B4-BE49-F238E27FC236}">
                <a16:creationId xmlns:a16="http://schemas.microsoft.com/office/drawing/2014/main" id="{EB8A0A0B-74AE-D1DC-F6F7-0936FE8B8D6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53717" y="3742745"/>
            <a:ext cx="996682" cy="996682"/>
          </a:xfrm>
          <a:prstGeom prst="rect">
            <a:avLst/>
          </a:prstGeom>
        </p:spPr>
      </p:pic>
      <p:pic>
        <p:nvPicPr>
          <p:cNvPr id="20" name="Immagine 19" descr="Immagine che contiene elettronica, macchina, duplicatore&#10;&#10;Descrizione generata automaticamente">
            <a:extLst>
              <a:ext uri="{FF2B5EF4-FFF2-40B4-BE49-F238E27FC236}">
                <a16:creationId xmlns:a16="http://schemas.microsoft.com/office/drawing/2014/main" id="{C658D8BA-9A18-8F32-0D2B-7CEC88380F5C}"/>
              </a:ext>
            </a:extLst>
          </p:cNvPr>
          <p:cNvPicPr>
            <a:picLocks noChangeAspect="1"/>
          </p:cNvPicPr>
          <p:nvPr/>
        </p:nvPicPr>
        <p:blipFill>
          <a:blip r:embed="rId9"/>
          <a:stretch>
            <a:fillRect/>
          </a:stretch>
        </p:blipFill>
        <p:spPr>
          <a:xfrm>
            <a:off x="2642569" y="3673613"/>
            <a:ext cx="1106225" cy="1106225"/>
          </a:xfrm>
          <a:prstGeom prst="rect">
            <a:avLst/>
          </a:prstGeom>
        </p:spPr>
      </p:pic>
      <p:pic>
        <p:nvPicPr>
          <p:cNvPr id="22" name="Immagine 21" descr="Immagine che contiene elettronica, Ingegneria elettronica, controllo&#10;&#10;Descrizione generata automaticamente">
            <a:extLst>
              <a:ext uri="{FF2B5EF4-FFF2-40B4-BE49-F238E27FC236}">
                <a16:creationId xmlns:a16="http://schemas.microsoft.com/office/drawing/2014/main" id="{6F5F0DB2-8475-765A-5148-6A7EEBBD03CE}"/>
              </a:ext>
            </a:extLst>
          </p:cNvPr>
          <p:cNvPicPr>
            <a:picLocks noChangeAspect="1"/>
          </p:cNvPicPr>
          <p:nvPr/>
        </p:nvPicPr>
        <p:blipFill>
          <a:blip r:embed="rId10"/>
          <a:stretch>
            <a:fillRect/>
          </a:stretch>
        </p:blipFill>
        <p:spPr>
          <a:xfrm>
            <a:off x="2527588" y="2335679"/>
            <a:ext cx="1286261" cy="557042"/>
          </a:xfrm>
          <a:prstGeom prst="rect">
            <a:avLst/>
          </a:prstGeom>
        </p:spPr>
      </p:pic>
      <p:pic>
        <p:nvPicPr>
          <p:cNvPr id="24" name="Immagine 23">
            <a:extLst>
              <a:ext uri="{FF2B5EF4-FFF2-40B4-BE49-F238E27FC236}">
                <a16:creationId xmlns:a16="http://schemas.microsoft.com/office/drawing/2014/main" id="{33E7AB48-58C3-FF63-7FF7-9002B95CBD50}"/>
              </a:ext>
            </a:extLst>
          </p:cNvPr>
          <p:cNvPicPr>
            <a:picLocks noChangeAspect="1"/>
          </p:cNvPicPr>
          <p:nvPr/>
        </p:nvPicPr>
        <p:blipFill>
          <a:blip r:embed="rId11"/>
          <a:stretch>
            <a:fillRect/>
          </a:stretch>
        </p:blipFill>
        <p:spPr>
          <a:xfrm>
            <a:off x="5425829" y="3673778"/>
            <a:ext cx="1134616" cy="1134616"/>
          </a:xfrm>
          <a:prstGeom prst="rect">
            <a:avLst/>
          </a:prstGeom>
        </p:spPr>
      </p:pic>
      <p:pic>
        <p:nvPicPr>
          <p:cNvPr id="28" name="Immagine 27" descr="Immagine che contiene testo, schermata, multimediale, elettronica&#10;&#10;Descrizione generata automaticamente">
            <a:extLst>
              <a:ext uri="{FF2B5EF4-FFF2-40B4-BE49-F238E27FC236}">
                <a16:creationId xmlns:a16="http://schemas.microsoft.com/office/drawing/2014/main" id="{26E9DA57-7097-A663-EC2D-B022ADF7D16E}"/>
              </a:ext>
            </a:extLst>
          </p:cNvPr>
          <p:cNvPicPr>
            <a:picLocks noChangeAspect="1"/>
          </p:cNvPicPr>
          <p:nvPr/>
        </p:nvPicPr>
        <p:blipFill>
          <a:blip r:embed="rId12"/>
          <a:stretch>
            <a:fillRect/>
          </a:stretch>
        </p:blipFill>
        <p:spPr>
          <a:xfrm>
            <a:off x="7290369" y="3410134"/>
            <a:ext cx="1880822" cy="1643368"/>
          </a:xfrm>
          <a:prstGeom prst="rect">
            <a:avLst/>
          </a:prstGeom>
        </p:spPr>
      </p:pic>
      <p:sp>
        <p:nvSpPr>
          <p:cNvPr id="29" name="Freccia a destra 28">
            <a:extLst>
              <a:ext uri="{FF2B5EF4-FFF2-40B4-BE49-F238E27FC236}">
                <a16:creationId xmlns:a16="http://schemas.microsoft.com/office/drawing/2014/main" id="{D2438651-BD20-F198-E59E-69F55E5D12CC}"/>
              </a:ext>
            </a:extLst>
          </p:cNvPr>
          <p:cNvSpPr/>
          <p:nvPr/>
        </p:nvSpPr>
        <p:spPr>
          <a:xfrm>
            <a:off x="6577312" y="4079418"/>
            <a:ext cx="539413" cy="27677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30" name="Freccia a gallone 29">
            <a:extLst>
              <a:ext uri="{FF2B5EF4-FFF2-40B4-BE49-F238E27FC236}">
                <a16:creationId xmlns:a16="http://schemas.microsoft.com/office/drawing/2014/main" id="{C1B079D2-551A-5CCF-ADA5-09F2570909DD}"/>
              </a:ext>
            </a:extLst>
          </p:cNvPr>
          <p:cNvSpPr/>
          <p:nvPr/>
        </p:nvSpPr>
        <p:spPr>
          <a:xfrm>
            <a:off x="216761" y="1222430"/>
            <a:ext cx="2166122" cy="601464"/>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solidFill>
                  <a:schemeClr val="tx1"/>
                </a:solidFill>
              </a:rPr>
              <a:t>MACHINE</a:t>
            </a:r>
          </a:p>
        </p:txBody>
      </p:sp>
      <p:sp>
        <p:nvSpPr>
          <p:cNvPr id="31" name="Freccia a gallone 30">
            <a:extLst>
              <a:ext uri="{FF2B5EF4-FFF2-40B4-BE49-F238E27FC236}">
                <a16:creationId xmlns:a16="http://schemas.microsoft.com/office/drawing/2014/main" id="{29BC9D5B-E4AB-A7E5-4934-2CCC15D86DCD}"/>
              </a:ext>
            </a:extLst>
          </p:cNvPr>
          <p:cNvSpPr/>
          <p:nvPr/>
        </p:nvSpPr>
        <p:spPr>
          <a:xfrm>
            <a:off x="2413395" y="1199217"/>
            <a:ext cx="3958830" cy="601464"/>
          </a:xfrm>
          <a:prstGeom prst="chevr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t-IT" dirty="0">
                <a:solidFill>
                  <a:schemeClr val="tx1"/>
                </a:solidFill>
              </a:rPr>
              <a:t>HARDWARE</a:t>
            </a:r>
          </a:p>
        </p:txBody>
      </p:sp>
      <p:sp>
        <p:nvSpPr>
          <p:cNvPr id="32" name="Freccia a gallone 31">
            <a:extLst>
              <a:ext uri="{FF2B5EF4-FFF2-40B4-BE49-F238E27FC236}">
                <a16:creationId xmlns:a16="http://schemas.microsoft.com/office/drawing/2014/main" id="{3B623093-634C-6EE3-94D4-FE8F0A4F7E0C}"/>
              </a:ext>
            </a:extLst>
          </p:cNvPr>
          <p:cNvSpPr/>
          <p:nvPr/>
        </p:nvSpPr>
        <p:spPr>
          <a:xfrm>
            <a:off x="6372225" y="1222430"/>
            <a:ext cx="3289129" cy="601464"/>
          </a:xfrm>
          <a:prstGeom prst="chevr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t-IT" dirty="0">
                <a:solidFill>
                  <a:schemeClr val="tx1"/>
                </a:solidFill>
              </a:rPr>
              <a:t>SOFTWARE</a:t>
            </a:r>
          </a:p>
        </p:txBody>
      </p:sp>
      <p:sp>
        <p:nvSpPr>
          <p:cNvPr id="33" name="Freccia a gallone 32">
            <a:extLst>
              <a:ext uri="{FF2B5EF4-FFF2-40B4-BE49-F238E27FC236}">
                <a16:creationId xmlns:a16="http://schemas.microsoft.com/office/drawing/2014/main" id="{2CBB5B8F-1ED7-CD92-4080-88EB5ABAE5C1}"/>
              </a:ext>
            </a:extLst>
          </p:cNvPr>
          <p:cNvSpPr/>
          <p:nvPr/>
        </p:nvSpPr>
        <p:spPr>
          <a:xfrm>
            <a:off x="9661354" y="1222430"/>
            <a:ext cx="2166122" cy="601464"/>
          </a:xfrm>
          <a:prstGeom prst="chevr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solidFill>
                  <a:schemeClr val="tx1"/>
                </a:solidFill>
              </a:rPr>
              <a:t>DATA</a:t>
            </a:r>
          </a:p>
        </p:txBody>
      </p:sp>
      <p:pic>
        <p:nvPicPr>
          <p:cNvPr id="37" name="Elemento grafico 36">
            <a:extLst>
              <a:ext uri="{FF2B5EF4-FFF2-40B4-BE49-F238E27FC236}">
                <a16:creationId xmlns:a16="http://schemas.microsoft.com/office/drawing/2014/main" id="{ADD8A73A-C195-B8D5-7679-07ABF04438B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744360" y="4651250"/>
            <a:ext cx="819150" cy="257175"/>
          </a:xfrm>
          <a:prstGeom prst="rect">
            <a:avLst/>
          </a:prstGeom>
        </p:spPr>
      </p:pic>
      <p:pic>
        <p:nvPicPr>
          <p:cNvPr id="39" name="Elemento grafico 38">
            <a:extLst>
              <a:ext uri="{FF2B5EF4-FFF2-40B4-BE49-F238E27FC236}">
                <a16:creationId xmlns:a16="http://schemas.microsoft.com/office/drawing/2014/main" id="{C358D73B-9192-1D08-B27C-85FAF634535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611146" y="3027289"/>
            <a:ext cx="1172023" cy="348569"/>
          </a:xfrm>
          <a:prstGeom prst="rect">
            <a:avLst/>
          </a:prstGeom>
        </p:spPr>
      </p:pic>
      <p:pic>
        <p:nvPicPr>
          <p:cNvPr id="41" name="Elemento grafico 40">
            <a:extLst>
              <a:ext uri="{FF2B5EF4-FFF2-40B4-BE49-F238E27FC236}">
                <a16:creationId xmlns:a16="http://schemas.microsoft.com/office/drawing/2014/main" id="{B4DE5BE6-F663-43F4-D255-4E63F0B595A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642569" y="6278473"/>
            <a:ext cx="1109179" cy="177147"/>
          </a:xfrm>
          <a:prstGeom prst="rect">
            <a:avLst/>
          </a:prstGeom>
        </p:spPr>
      </p:pic>
      <p:sp>
        <p:nvSpPr>
          <p:cNvPr id="42" name="CasellaDiTesto 41">
            <a:extLst>
              <a:ext uri="{FF2B5EF4-FFF2-40B4-BE49-F238E27FC236}">
                <a16:creationId xmlns:a16="http://schemas.microsoft.com/office/drawing/2014/main" id="{E9B78EFC-7D28-5F18-9DFB-C749F5BDFD29}"/>
              </a:ext>
            </a:extLst>
          </p:cNvPr>
          <p:cNvSpPr txBox="1"/>
          <p:nvPr/>
        </p:nvSpPr>
        <p:spPr>
          <a:xfrm>
            <a:off x="7785669" y="5281854"/>
            <a:ext cx="971741" cy="369332"/>
          </a:xfrm>
          <a:prstGeom prst="rect">
            <a:avLst/>
          </a:prstGeom>
          <a:solidFill>
            <a:srgbClr val="7030A0"/>
          </a:solidFill>
        </p:spPr>
        <p:txBody>
          <a:bodyPr wrap="none" rtlCol="0">
            <a:spAutoFit/>
          </a:bodyPr>
          <a:lstStyle/>
          <a:p>
            <a:pPr algn="ctr"/>
            <a:r>
              <a:rPr lang="it-IT" b="1" i="0" u="none" strike="noStrike" dirty="0">
                <a:solidFill>
                  <a:srgbClr val="F5F5F5"/>
                </a:solidFill>
                <a:effectLst/>
                <a:latin typeface="Space Grotesk"/>
              </a:rPr>
              <a:t>.NET 8.0</a:t>
            </a:r>
          </a:p>
        </p:txBody>
      </p:sp>
      <p:sp>
        <p:nvSpPr>
          <p:cNvPr id="43" name="CasellaDiTesto 42">
            <a:extLst>
              <a:ext uri="{FF2B5EF4-FFF2-40B4-BE49-F238E27FC236}">
                <a16:creationId xmlns:a16="http://schemas.microsoft.com/office/drawing/2014/main" id="{C583B0BF-D47E-DA84-B2C9-7ECD735A4F41}"/>
              </a:ext>
            </a:extLst>
          </p:cNvPr>
          <p:cNvSpPr txBox="1"/>
          <p:nvPr/>
        </p:nvSpPr>
        <p:spPr>
          <a:xfrm>
            <a:off x="7785668" y="5727138"/>
            <a:ext cx="971741" cy="369332"/>
          </a:xfrm>
          <a:prstGeom prst="rect">
            <a:avLst/>
          </a:prstGeom>
          <a:solidFill>
            <a:srgbClr val="7030A0"/>
          </a:solidFill>
        </p:spPr>
        <p:txBody>
          <a:bodyPr wrap="square" rtlCol="0">
            <a:spAutoFit/>
          </a:bodyPr>
          <a:lstStyle/>
          <a:p>
            <a:pPr algn="ctr"/>
            <a:r>
              <a:rPr lang="it-IT" b="1" i="0" u="none" strike="noStrike" dirty="0">
                <a:solidFill>
                  <a:srgbClr val="F5F5F5"/>
                </a:solidFill>
                <a:effectLst/>
                <a:latin typeface="Space Grotesk"/>
              </a:rPr>
              <a:t>XAML</a:t>
            </a:r>
          </a:p>
        </p:txBody>
      </p:sp>
      <p:sp>
        <p:nvSpPr>
          <p:cNvPr id="44" name="CasellaDiTesto 43">
            <a:extLst>
              <a:ext uri="{FF2B5EF4-FFF2-40B4-BE49-F238E27FC236}">
                <a16:creationId xmlns:a16="http://schemas.microsoft.com/office/drawing/2014/main" id="{978DC4A0-BAEB-087E-B4C6-531C16D1B5E6}"/>
              </a:ext>
            </a:extLst>
          </p:cNvPr>
          <p:cNvSpPr txBox="1"/>
          <p:nvPr/>
        </p:nvSpPr>
        <p:spPr>
          <a:xfrm>
            <a:off x="7785669" y="6182381"/>
            <a:ext cx="971740" cy="369332"/>
          </a:xfrm>
          <a:prstGeom prst="rect">
            <a:avLst/>
          </a:prstGeom>
          <a:solidFill>
            <a:srgbClr val="7030A0"/>
          </a:solidFill>
        </p:spPr>
        <p:txBody>
          <a:bodyPr wrap="square" rtlCol="0">
            <a:spAutoFit/>
          </a:bodyPr>
          <a:lstStyle/>
          <a:p>
            <a:pPr algn="ctr"/>
            <a:r>
              <a:rPr lang="it-IT" b="1" i="0" u="none" strike="noStrike" dirty="0">
                <a:solidFill>
                  <a:srgbClr val="F5F5F5"/>
                </a:solidFill>
                <a:effectLst/>
                <a:latin typeface="Space Grotesk"/>
              </a:rPr>
              <a:t>C#</a:t>
            </a:r>
          </a:p>
        </p:txBody>
      </p:sp>
      <p:sp>
        <p:nvSpPr>
          <p:cNvPr id="45" name="CasellaDiTesto 44">
            <a:extLst>
              <a:ext uri="{FF2B5EF4-FFF2-40B4-BE49-F238E27FC236}">
                <a16:creationId xmlns:a16="http://schemas.microsoft.com/office/drawing/2014/main" id="{641FAC62-DFB9-B4B3-FAA0-6EA7ECD0D69C}"/>
              </a:ext>
            </a:extLst>
          </p:cNvPr>
          <p:cNvSpPr txBox="1"/>
          <p:nvPr/>
        </p:nvSpPr>
        <p:spPr>
          <a:xfrm>
            <a:off x="9853848" y="4859016"/>
            <a:ext cx="1973628" cy="646331"/>
          </a:xfrm>
          <a:prstGeom prst="rect">
            <a:avLst/>
          </a:prstGeom>
          <a:noFill/>
        </p:spPr>
        <p:txBody>
          <a:bodyPr wrap="square" rtlCol="0">
            <a:spAutoFit/>
          </a:bodyPr>
          <a:lstStyle/>
          <a:p>
            <a:pPr algn="ctr"/>
            <a:r>
              <a:rPr lang="it-IT" b="1" dirty="0">
                <a:latin typeface="Segoe UI Semibold" panose="020B0702040204020203" pitchFamily="34" charset="0"/>
                <a:cs typeface="Segoe UI Semibold" panose="020B0702040204020203" pitchFamily="34" charset="0"/>
              </a:rPr>
              <a:t>LONG TIME STORAGE</a:t>
            </a:r>
          </a:p>
        </p:txBody>
      </p:sp>
      <p:sp>
        <p:nvSpPr>
          <p:cNvPr id="46" name="Freccia a destra 45">
            <a:extLst>
              <a:ext uri="{FF2B5EF4-FFF2-40B4-BE49-F238E27FC236}">
                <a16:creationId xmlns:a16="http://schemas.microsoft.com/office/drawing/2014/main" id="{C4E1538E-11C4-258F-D9CA-E7FD547BAF2F}"/>
              </a:ext>
            </a:extLst>
          </p:cNvPr>
          <p:cNvSpPr/>
          <p:nvPr/>
        </p:nvSpPr>
        <p:spPr>
          <a:xfrm rot="18995535">
            <a:off x="9273178" y="2834130"/>
            <a:ext cx="676093" cy="22066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47" name="Elemento grafico 46">
            <a:extLst>
              <a:ext uri="{FF2B5EF4-FFF2-40B4-BE49-F238E27FC236}">
                <a16:creationId xmlns:a16="http://schemas.microsoft.com/office/drawing/2014/main" id="{507753F4-065D-E264-9BCD-4AE6D739283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877727" y="2305569"/>
            <a:ext cx="1541326" cy="420362"/>
          </a:xfrm>
          <a:prstGeom prst="rect">
            <a:avLst/>
          </a:prstGeom>
        </p:spPr>
      </p:pic>
      <p:pic>
        <p:nvPicPr>
          <p:cNvPr id="49" name="Immagine 48" descr="Immagine che contiene testo, Carattere, logo, Elementi grafici&#10;&#10;Descrizione generata automaticamente">
            <a:extLst>
              <a:ext uri="{FF2B5EF4-FFF2-40B4-BE49-F238E27FC236}">
                <a16:creationId xmlns:a16="http://schemas.microsoft.com/office/drawing/2014/main" id="{8BBF7AD5-B9E2-A442-2705-A8133757279D}"/>
              </a:ext>
            </a:extLst>
          </p:cNvPr>
          <p:cNvPicPr>
            <a:picLocks noChangeAspect="1"/>
          </p:cNvPicPr>
          <p:nvPr/>
        </p:nvPicPr>
        <p:blipFill>
          <a:blip r:embed="rId21"/>
          <a:stretch>
            <a:fillRect/>
          </a:stretch>
        </p:blipFill>
        <p:spPr>
          <a:xfrm>
            <a:off x="7304855" y="2249768"/>
            <a:ext cx="1519279" cy="420362"/>
          </a:xfrm>
          <a:prstGeom prst="rect">
            <a:avLst/>
          </a:prstGeom>
        </p:spPr>
      </p:pic>
      <p:sp>
        <p:nvSpPr>
          <p:cNvPr id="51" name="Freccia bidirezionale orizzontale 50">
            <a:extLst>
              <a:ext uri="{FF2B5EF4-FFF2-40B4-BE49-F238E27FC236}">
                <a16:creationId xmlns:a16="http://schemas.microsoft.com/office/drawing/2014/main" id="{36D2745C-AAFF-19E4-B04D-54AB6A7F92D0}"/>
              </a:ext>
            </a:extLst>
          </p:cNvPr>
          <p:cNvSpPr/>
          <p:nvPr/>
        </p:nvSpPr>
        <p:spPr>
          <a:xfrm rot="5400000">
            <a:off x="7785531" y="2925141"/>
            <a:ext cx="546761" cy="208561"/>
          </a:xfrm>
          <a:prstGeom prst="lef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111699408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A63A19-72F7-01ED-ABA1-998FFAE41FA5}"/>
              </a:ext>
            </a:extLst>
          </p:cNvPr>
          <p:cNvSpPr>
            <a:spLocks noGrp="1"/>
          </p:cNvSpPr>
          <p:nvPr>
            <p:ph type="title"/>
          </p:nvPr>
        </p:nvSpPr>
        <p:spPr/>
        <p:txBody>
          <a:bodyPr/>
          <a:lstStyle/>
          <a:p>
            <a:r>
              <a:rPr lang="it-IT" dirty="0"/>
              <a:t>HARDWARE LAYER</a:t>
            </a:r>
          </a:p>
        </p:txBody>
      </p:sp>
      <p:sp>
        <p:nvSpPr>
          <p:cNvPr id="3" name="Freccia a destra 2">
            <a:extLst>
              <a:ext uri="{FF2B5EF4-FFF2-40B4-BE49-F238E27FC236}">
                <a16:creationId xmlns:a16="http://schemas.microsoft.com/office/drawing/2014/main" id="{2FADAE6D-3435-B75D-43E2-39CBC9035671}"/>
              </a:ext>
            </a:extLst>
          </p:cNvPr>
          <p:cNvSpPr/>
          <p:nvPr/>
        </p:nvSpPr>
        <p:spPr>
          <a:xfrm>
            <a:off x="9372255" y="3689130"/>
            <a:ext cx="539413" cy="276770"/>
          </a:xfrm>
          <a:prstGeom prst="rightArrow">
            <a:avLst/>
          </a:prstGeom>
          <a:solidFill>
            <a:srgbClr val="2DA67B"/>
          </a:solidFill>
          <a:ln>
            <a:solidFill>
              <a:srgbClr val="FFFFFF"/>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7" name="Immagine 6" descr="Immagine che contiene macchina, schermata&#10;&#10;Descrizione generata automaticamente">
            <a:extLst>
              <a:ext uri="{FF2B5EF4-FFF2-40B4-BE49-F238E27FC236}">
                <a16:creationId xmlns:a16="http://schemas.microsoft.com/office/drawing/2014/main" id="{B304EAA2-37A5-6187-58CC-B869E44A166A}"/>
              </a:ext>
            </a:extLst>
          </p:cNvPr>
          <p:cNvPicPr>
            <a:picLocks noChangeAspect="1"/>
          </p:cNvPicPr>
          <p:nvPr/>
        </p:nvPicPr>
        <p:blipFill>
          <a:blip r:embed="rId2"/>
          <a:stretch>
            <a:fillRect/>
          </a:stretch>
        </p:blipFill>
        <p:spPr>
          <a:xfrm>
            <a:off x="352116" y="1217110"/>
            <a:ext cx="1688396" cy="1688396"/>
          </a:xfrm>
          <a:prstGeom prst="rect">
            <a:avLst/>
          </a:prstGeom>
        </p:spPr>
      </p:pic>
      <p:pic>
        <p:nvPicPr>
          <p:cNvPr id="8" name="Immagine 7">
            <a:extLst>
              <a:ext uri="{FF2B5EF4-FFF2-40B4-BE49-F238E27FC236}">
                <a16:creationId xmlns:a16="http://schemas.microsoft.com/office/drawing/2014/main" id="{352FA766-B437-40EC-6645-36ECDBB4E78F}"/>
              </a:ext>
            </a:extLst>
          </p:cNvPr>
          <p:cNvPicPr>
            <a:picLocks noChangeAspect="1"/>
          </p:cNvPicPr>
          <p:nvPr/>
        </p:nvPicPr>
        <p:blipFill>
          <a:blip r:embed="rId3"/>
          <a:stretch>
            <a:fillRect/>
          </a:stretch>
        </p:blipFill>
        <p:spPr>
          <a:xfrm>
            <a:off x="9965444" y="2714677"/>
            <a:ext cx="2225676" cy="2225676"/>
          </a:xfrm>
          <a:prstGeom prst="rect">
            <a:avLst/>
          </a:prstGeom>
        </p:spPr>
      </p:pic>
      <p:pic>
        <p:nvPicPr>
          <p:cNvPr id="10" name="Immagine 9" descr="Immagine che contiene macchina, Ricambio auto, Modello in scala, motore&#10;&#10;Descrizione generata automaticamente">
            <a:extLst>
              <a:ext uri="{FF2B5EF4-FFF2-40B4-BE49-F238E27FC236}">
                <a16:creationId xmlns:a16="http://schemas.microsoft.com/office/drawing/2014/main" id="{FD70108B-CD1D-E7B2-B150-9DA9C907859D}"/>
              </a:ext>
            </a:extLst>
          </p:cNvPr>
          <p:cNvPicPr>
            <a:picLocks noChangeAspect="1"/>
          </p:cNvPicPr>
          <p:nvPr/>
        </p:nvPicPr>
        <p:blipFill>
          <a:blip r:embed="rId4"/>
          <a:stretch>
            <a:fillRect/>
          </a:stretch>
        </p:blipFill>
        <p:spPr>
          <a:xfrm rot="15767535">
            <a:off x="156018" y="3242182"/>
            <a:ext cx="2080593" cy="1295422"/>
          </a:xfrm>
          <a:prstGeom prst="rect">
            <a:avLst/>
          </a:prstGeom>
        </p:spPr>
      </p:pic>
      <p:sp>
        <p:nvSpPr>
          <p:cNvPr id="20" name="Rettangolo con angoli arrotondati 19">
            <a:extLst>
              <a:ext uri="{FF2B5EF4-FFF2-40B4-BE49-F238E27FC236}">
                <a16:creationId xmlns:a16="http://schemas.microsoft.com/office/drawing/2014/main" id="{EA32AD03-1C16-A190-F896-CB66E4781468}"/>
              </a:ext>
            </a:extLst>
          </p:cNvPr>
          <p:cNvSpPr/>
          <p:nvPr/>
        </p:nvSpPr>
        <p:spPr>
          <a:xfrm>
            <a:off x="2809873" y="1282728"/>
            <a:ext cx="4067174" cy="1176262"/>
          </a:xfrm>
          <a:prstGeom prst="round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descr="Immagine che contiene elettronica, Ingegneria elettronica, controllo&#10;&#10;Descrizione generata automaticamente">
            <a:extLst>
              <a:ext uri="{FF2B5EF4-FFF2-40B4-BE49-F238E27FC236}">
                <a16:creationId xmlns:a16="http://schemas.microsoft.com/office/drawing/2014/main" id="{FB2D8336-9A81-39DF-3D3F-2FD835ECC820}"/>
              </a:ext>
            </a:extLst>
          </p:cNvPr>
          <p:cNvPicPr>
            <a:picLocks noChangeAspect="1"/>
          </p:cNvPicPr>
          <p:nvPr/>
        </p:nvPicPr>
        <p:blipFill>
          <a:blip r:embed="rId5"/>
          <a:stretch>
            <a:fillRect/>
          </a:stretch>
        </p:blipFill>
        <p:spPr>
          <a:xfrm>
            <a:off x="184990" y="5457826"/>
            <a:ext cx="2289118" cy="991350"/>
          </a:xfrm>
          <a:prstGeom prst="rect">
            <a:avLst/>
          </a:prstGeom>
        </p:spPr>
      </p:pic>
      <p:sp>
        <p:nvSpPr>
          <p:cNvPr id="12" name="CasellaDiTesto 11">
            <a:extLst>
              <a:ext uri="{FF2B5EF4-FFF2-40B4-BE49-F238E27FC236}">
                <a16:creationId xmlns:a16="http://schemas.microsoft.com/office/drawing/2014/main" id="{92D34F68-314E-8293-5566-F25BD53D0FF9}"/>
              </a:ext>
            </a:extLst>
          </p:cNvPr>
          <p:cNvSpPr txBox="1"/>
          <p:nvPr/>
        </p:nvSpPr>
        <p:spPr>
          <a:xfrm>
            <a:off x="2863649" y="1273419"/>
            <a:ext cx="4067175" cy="1194879"/>
          </a:xfrm>
          <a:prstGeom prst="rect">
            <a:avLst/>
          </a:prstGeom>
          <a:noFill/>
        </p:spPr>
        <p:txBody>
          <a:bodyPr wrap="square" rtlCol="0">
            <a:spAutoFit/>
          </a:bodyPr>
          <a:lstStyle/>
          <a:p>
            <a:pPr>
              <a:lnSpc>
                <a:spcPct val="150000"/>
              </a:lnSpc>
            </a:pPr>
            <a:r>
              <a:rPr lang="it-IT" sz="1600" dirty="0">
                <a:solidFill>
                  <a:schemeClr val="bg1"/>
                </a:solidFill>
                <a:latin typeface="Segoe UI" panose="020B0502040204020203" pitchFamily="34" charset="0"/>
                <a:cs typeface="Segoe UI" panose="020B0502040204020203" pitchFamily="34" charset="0"/>
              </a:rPr>
              <a:t>REMOTE DEVICE</a:t>
            </a:r>
          </a:p>
          <a:p>
            <a:pPr>
              <a:lnSpc>
                <a:spcPct val="150000"/>
              </a:lnSpc>
            </a:pPr>
            <a:r>
              <a:rPr lang="it-IT" sz="1600" dirty="0">
                <a:solidFill>
                  <a:schemeClr val="bg1"/>
                </a:solidFill>
                <a:latin typeface="Segoe UI" panose="020B0502040204020203" pitchFamily="34" charset="0"/>
                <a:cs typeface="Segoe UI" panose="020B0502040204020203" pitchFamily="34" charset="0"/>
              </a:rPr>
              <a:t>DIGITAL MOTORS CONTACTORS</a:t>
            </a:r>
          </a:p>
          <a:p>
            <a:pPr>
              <a:lnSpc>
                <a:spcPct val="150000"/>
              </a:lnSpc>
            </a:pPr>
            <a:r>
              <a:rPr lang="it-IT" sz="1600" dirty="0">
                <a:solidFill>
                  <a:schemeClr val="bg1"/>
                </a:solidFill>
                <a:latin typeface="Segoe UI" panose="020B0502040204020203" pitchFamily="34" charset="0"/>
                <a:cs typeface="Segoe UI" panose="020B0502040204020203" pitchFamily="34" charset="0"/>
              </a:rPr>
              <a:t>INTEGRATED ENERGY SAVING</a:t>
            </a:r>
          </a:p>
        </p:txBody>
      </p:sp>
      <p:pic>
        <p:nvPicPr>
          <p:cNvPr id="15" name="Elemento grafico 14">
            <a:extLst>
              <a:ext uri="{FF2B5EF4-FFF2-40B4-BE49-F238E27FC236}">
                <a16:creationId xmlns:a16="http://schemas.microsoft.com/office/drawing/2014/main" id="{5F4CDDE0-B8FE-5A21-8CCE-044EF701C3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75049" y="6214591"/>
            <a:ext cx="788763" cy="234585"/>
          </a:xfrm>
          <a:prstGeom prst="rect">
            <a:avLst/>
          </a:prstGeom>
        </p:spPr>
      </p:pic>
      <p:sp>
        <p:nvSpPr>
          <p:cNvPr id="21" name="Rettangolo con angoli arrotondati 20">
            <a:extLst>
              <a:ext uri="{FF2B5EF4-FFF2-40B4-BE49-F238E27FC236}">
                <a16:creationId xmlns:a16="http://schemas.microsoft.com/office/drawing/2014/main" id="{55F989BE-2353-DB27-5B6A-A377F105FEFF}"/>
              </a:ext>
            </a:extLst>
          </p:cNvPr>
          <p:cNvSpPr/>
          <p:nvPr/>
        </p:nvSpPr>
        <p:spPr>
          <a:xfrm>
            <a:off x="2809874" y="2798814"/>
            <a:ext cx="4067174" cy="2027557"/>
          </a:xfrm>
          <a:prstGeom prst="roundRect">
            <a:avLst/>
          </a:prstGeom>
          <a:solidFill>
            <a:srgbClr val="004D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6" name="Elemento grafico 15">
            <a:extLst>
              <a:ext uri="{FF2B5EF4-FFF2-40B4-BE49-F238E27FC236}">
                <a16:creationId xmlns:a16="http://schemas.microsoft.com/office/drawing/2014/main" id="{E1DC4E15-C06D-2C36-00AD-F873B87BF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2149" y="4247491"/>
            <a:ext cx="819150" cy="257175"/>
          </a:xfrm>
          <a:prstGeom prst="rect">
            <a:avLst/>
          </a:prstGeom>
        </p:spPr>
      </p:pic>
      <p:pic>
        <p:nvPicPr>
          <p:cNvPr id="17" name="Elemento grafico 16">
            <a:extLst>
              <a:ext uri="{FF2B5EF4-FFF2-40B4-BE49-F238E27FC236}">
                <a16:creationId xmlns:a16="http://schemas.microsoft.com/office/drawing/2014/main" id="{1888E9E4-06A1-B4E3-7A5D-9296FECF2CF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6166" y="1126990"/>
            <a:ext cx="1109179" cy="177147"/>
          </a:xfrm>
          <a:prstGeom prst="rect">
            <a:avLst/>
          </a:prstGeom>
        </p:spPr>
      </p:pic>
      <p:pic>
        <p:nvPicPr>
          <p:cNvPr id="18" name="Elemento grafico 17">
            <a:extLst>
              <a:ext uri="{FF2B5EF4-FFF2-40B4-BE49-F238E27FC236}">
                <a16:creationId xmlns:a16="http://schemas.microsoft.com/office/drawing/2014/main" id="{F7286294-CF2C-1A14-20B9-07176DD30BD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60738" y="2881269"/>
            <a:ext cx="1892492" cy="1892492"/>
          </a:xfrm>
          <a:prstGeom prst="rect">
            <a:avLst/>
          </a:prstGeom>
        </p:spPr>
      </p:pic>
      <p:sp>
        <p:nvSpPr>
          <p:cNvPr id="19" name="Freccia a destra 18">
            <a:extLst>
              <a:ext uri="{FF2B5EF4-FFF2-40B4-BE49-F238E27FC236}">
                <a16:creationId xmlns:a16="http://schemas.microsoft.com/office/drawing/2014/main" id="{ECF9E268-16C7-542B-BCBD-0B684626B264}"/>
              </a:ext>
            </a:extLst>
          </p:cNvPr>
          <p:cNvSpPr/>
          <p:nvPr/>
        </p:nvSpPr>
        <p:spPr>
          <a:xfrm>
            <a:off x="7134224" y="3689130"/>
            <a:ext cx="539413" cy="276770"/>
          </a:xfrm>
          <a:prstGeom prst="rightArrow">
            <a:avLst/>
          </a:prstGeom>
          <a:solidFill>
            <a:srgbClr val="2DA67B"/>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3" name="CasellaDiTesto 12">
            <a:extLst>
              <a:ext uri="{FF2B5EF4-FFF2-40B4-BE49-F238E27FC236}">
                <a16:creationId xmlns:a16="http://schemas.microsoft.com/office/drawing/2014/main" id="{FC205780-E959-EBA5-5C6E-DFB06372A44A}"/>
              </a:ext>
            </a:extLst>
          </p:cNvPr>
          <p:cNvSpPr txBox="1"/>
          <p:nvPr/>
        </p:nvSpPr>
        <p:spPr>
          <a:xfrm>
            <a:off x="2863649" y="2867225"/>
            <a:ext cx="4067174" cy="1893147"/>
          </a:xfrm>
          <a:prstGeom prst="rect">
            <a:avLst/>
          </a:prstGeom>
          <a:noFill/>
        </p:spPr>
        <p:txBody>
          <a:bodyPr wrap="square" rtlCol="0">
            <a:spAutoFit/>
          </a:bodyPr>
          <a:lstStyle/>
          <a:p>
            <a:pPr>
              <a:lnSpc>
                <a:spcPct val="150000"/>
              </a:lnSpc>
            </a:pPr>
            <a:r>
              <a:rPr lang="it-IT" sz="1600" dirty="0">
                <a:solidFill>
                  <a:schemeClr val="bg1"/>
                </a:solidFill>
                <a:latin typeface="Segoe UI" panose="020B0502040204020203" pitchFamily="34" charset="0"/>
                <a:cs typeface="Segoe UI" panose="020B0502040204020203" pitchFamily="34" charset="0"/>
              </a:rPr>
              <a:t>REMOTE DRIVE MOUNTED ON MOTORS</a:t>
            </a:r>
          </a:p>
          <a:p>
            <a:pPr>
              <a:lnSpc>
                <a:spcPct val="150000"/>
              </a:lnSpc>
            </a:pPr>
            <a:r>
              <a:rPr lang="it-IT" sz="1600" dirty="0">
                <a:solidFill>
                  <a:schemeClr val="bg1"/>
                </a:solidFill>
                <a:latin typeface="Segoe UI" panose="020B0502040204020203" pitchFamily="34" charset="0"/>
                <a:cs typeface="Segoe UI" panose="020B0502040204020203" pitchFamily="34" charset="0"/>
              </a:rPr>
              <a:t>SAFETY INTEGRATED</a:t>
            </a:r>
          </a:p>
          <a:p>
            <a:pPr>
              <a:lnSpc>
                <a:spcPct val="150000"/>
              </a:lnSpc>
            </a:pPr>
            <a:r>
              <a:rPr lang="it-IT" sz="1600" dirty="0">
                <a:solidFill>
                  <a:schemeClr val="bg1"/>
                </a:solidFill>
                <a:latin typeface="Segoe UI" panose="020B0502040204020203" pitchFamily="34" charset="0"/>
                <a:cs typeface="Segoe UI" panose="020B0502040204020203" pitchFamily="34" charset="0"/>
              </a:rPr>
              <a:t>LOW ELECTROMAGNETIC EMISSION</a:t>
            </a:r>
          </a:p>
          <a:p>
            <a:pPr>
              <a:lnSpc>
                <a:spcPct val="150000"/>
              </a:lnSpc>
            </a:pPr>
            <a:r>
              <a:rPr lang="it-IT" sz="1600" dirty="0">
                <a:solidFill>
                  <a:schemeClr val="bg1"/>
                </a:solidFill>
                <a:latin typeface="Segoe UI" panose="020B0502040204020203" pitchFamily="34" charset="0"/>
                <a:cs typeface="Segoe UI" panose="020B0502040204020203" pitchFamily="34" charset="0"/>
              </a:rPr>
              <a:t>ENCODER FEEDBACK CONTROL</a:t>
            </a:r>
          </a:p>
          <a:p>
            <a:pPr>
              <a:lnSpc>
                <a:spcPct val="150000"/>
              </a:lnSpc>
            </a:pPr>
            <a:r>
              <a:rPr lang="it-IT" sz="1600" dirty="0">
                <a:solidFill>
                  <a:schemeClr val="bg1"/>
                </a:solidFill>
                <a:latin typeface="Segoe UI" panose="020B0502040204020203" pitchFamily="34" charset="0"/>
                <a:cs typeface="Segoe UI" panose="020B0502040204020203" pitchFamily="34" charset="0"/>
              </a:rPr>
              <a:t>POWER REGENERATION INTEGRATED</a:t>
            </a:r>
          </a:p>
        </p:txBody>
      </p:sp>
      <p:sp>
        <p:nvSpPr>
          <p:cNvPr id="22" name="Rettangolo con angoli arrotondati 21">
            <a:extLst>
              <a:ext uri="{FF2B5EF4-FFF2-40B4-BE49-F238E27FC236}">
                <a16:creationId xmlns:a16="http://schemas.microsoft.com/office/drawing/2014/main" id="{4B570EDD-2F50-9841-BBF4-1D68F6639B56}"/>
              </a:ext>
            </a:extLst>
          </p:cNvPr>
          <p:cNvSpPr/>
          <p:nvPr/>
        </p:nvSpPr>
        <p:spPr>
          <a:xfrm>
            <a:off x="2809873" y="5123655"/>
            <a:ext cx="4067174" cy="1328325"/>
          </a:xfrm>
          <a:prstGeom prst="roundRect">
            <a:avLst/>
          </a:prstGeom>
          <a:solidFill>
            <a:srgbClr val="71BF4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872968DE-7CB4-7375-8163-83E0C8C50485}"/>
              </a:ext>
            </a:extLst>
          </p:cNvPr>
          <p:cNvSpPr txBox="1"/>
          <p:nvPr/>
        </p:nvSpPr>
        <p:spPr>
          <a:xfrm>
            <a:off x="2863649" y="5167266"/>
            <a:ext cx="4067175" cy="1154483"/>
          </a:xfrm>
          <a:prstGeom prst="rect">
            <a:avLst/>
          </a:prstGeom>
          <a:noFill/>
        </p:spPr>
        <p:txBody>
          <a:bodyPr wrap="square" rtlCol="0">
            <a:spAutoFit/>
          </a:bodyPr>
          <a:lstStyle/>
          <a:p>
            <a:pPr>
              <a:lnSpc>
                <a:spcPct val="150000"/>
              </a:lnSpc>
            </a:pPr>
            <a:r>
              <a:rPr lang="it-IT" sz="1600" dirty="0">
                <a:solidFill>
                  <a:schemeClr val="bg1"/>
                </a:solidFill>
                <a:latin typeface="Segoe UI" panose="020B0502040204020203" pitchFamily="34" charset="0"/>
                <a:cs typeface="Segoe UI" panose="020B0502040204020203" pitchFamily="34" charset="0"/>
              </a:rPr>
              <a:t>ZERO WIRES CONNECTION</a:t>
            </a:r>
          </a:p>
          <a:p>
            <a:pPr>
              <a:lnSpc>
                <a:spcPct val="150000"/>
              </a:lnSpc>
            </a:pPr>
            <a:r>
              <a:rPr lang="it-IT" sz="1600" dirty="0">
                <a:solidFill>
                  <a:schemeClr val="bg1"/>
                </a:solidFill>
                <a:latin typeface="Segoe UI" panose="020B0502040204020203" pitchFamily="34" charset="0"/>
                <a:cs typeface="Segoe UI" panose="020B0502040204020203" pitchFamily="34" charset="0"/>
              </a:rPr>
              <a:t>REMOTE EVALUATION CONTROL</a:t>
            </a:r>
          </a:p>
          <a:p>
            <a:pPr>
              <a:lnSpc>
                <a:spcPct val="150000"/>
              </a:lnSpc>
            </a:pPr>
            <a:r>
              <a:rPr lang="it-IT" sz="1600" dirty="0">
                <a:solidFill>
                  <a:schemeClr val="bg1"/>
                </a:solidFill>
                <a:latin typeface="Segoe UI" panose="020B0502040204020203" pitchFamily="34" charset="0"/>
                <a:cs typeface="Segoe UI" panose="020B0502040204020203" pitchFamily="34" charset="0"/>
              </a:rPr>
              <a:t>IO-LINK INTELLIGENT SENSORS</a:t>
            </a:r>
          </a:p>
        </p:txBody>
      </p:sp>
    </p:spTree>
    <p:extLst>
      <p:ext uri="{BB962C8B-B14F-4D97-AF65-F5344CB8AC3E}">
        <p14:creationId xmlns:p14="http://schemas.microsoft.com/office/powerpoint/2010/main" val="403024644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661713-ED1A-22E1-B99E-207BCF3638CB}"/>
              </a:ext>
            </a:extLst>
          </p:cNvPr>
          <p:cNvSpPr>
            <a:spLocks noGrp="1"/>
          </p:cNvSpPr>
          <p:nvPr>
            <p:ph type="title"/>
          </p:nvPr>
        </p:nvSpPr>
        <p:spPr/>
        <p:txBody>
          <a:bodyPr/>
          <a:lstStyle/>
          <a:p>
            <a:r>
              <a:rPr lang="it-IT" dirty="0"/>
              <a:t>MES</a:t>
            </a:r>
          </a:p>
        </p:txBody>
      </p:sp>
      <p:sp>
        <p:nvSpPr>
          <p:cNvPr id="8" name="Terminatore 7">
            <a:extLst>
              <a:ext uri="{FF2B5EF4-FFF2-40B4-BE49-F238E27FC236}">
                <a16:creationId xmlns:a16="http://schemas.microsoft.com/office/drawing/2014/main" id="{F33F9942-F4F6-75C6-F7E3-99974BE4423A}"/>
              </a:ext>
            </a:extLst>
          </p:cNvPr>
          <p:cNvSpPr/>
          <p:nvPr/>
        </p:nvSpPr>
        <p:spPr>
          <a:xfrm>
            <a:off x="225695" y="1943096"/>
            <a:ext cx="1190626" cy="561975"/>
          </a:xfrm>
          <a:prstGeom prst="flowChartTerminator">
            <a:avLst/>
          </a:prstGeom>
          <a:ln>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t-IT" sz="1000" dirty="0"/>
              <a:t>OPEN PRODUCTION ORDER</a:t>
            </a:r>
          </a:p>
        </p:txBody>
      </p:sp>
      <p:sp>
        <p:nvSpPr>
          <p:cNvPr id="9" name="Elaborazione alternativa 8">
            <a:extLst>
              <a:ext uri="{FF2B5EF4-FFF2-40B4-BE49-F238E27FC236}">
                <a16:creationId xmlns:a16="http://schemas.microsoft.com/office/drawing/2014/main" id="{462C200F-98A5-4185-A1EB-DC32B019337B}"/>
              </a:ext>
            </a:extLst>
          </p:cNvPr>
          <p:cNvSpPr/>
          <p:nvPr/>
        </p:nvSpPr>
        <p:spPr>
          <a:xfrm>
            <a:off x="1766404" y="2016914"/>
            <a:ext cx="1190626" cy="408420"/>
          </a:xfrm>
          <a:prstGeom prst="flowChartAlternateProcess">
            <a:avLst/>
          </a:prstGeom>
          <a:ln w="2857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tx1"/>
                </a:solidFill>
              </a:rPr>
              <a:t>WRITE DB INFORMATIONS</a:t>
            </a:r>
          </a:p>
        </p:txBody>
      </p:sp>
      <p:sp>
        <p:nvSpPr>
          <p:cNvPr id="10" name="Rombo 9">
            <a:extLst>
              <a:ext uri="{FF2B5EF4-FFF2-40B4-BE49-F238E27FC236}">
                <a16:creationId xmlns:a16="http://schemas.microsoft.com/office/drawing/2014/main" id="{949FDCB6-8B8D-E167-F2E8-1EDF9DED0ACF}"/>
              </a:ext>
            </a:extLst>
          </p:cNvPr>
          <p:cNvSpPr/>
          <p:nvPr/>
        </p:nvSpPr>
        <p:spPr>
          <a:xfrm>
            <a:off x="3264177" y="1752593"/>
            <a:ext cx="1076325" cy="928686"/>
          </a:xfrm>
          <a:prstGeom prst="diamon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050" dirty="0"/>
              <a:t>SETUP</a:t>
            </a:r>
          </a:p>
          <a:p>
            <a:pPr algn="ctr"/>
            <a:r>
              <a:rPr lang="it-IT" sz="1050" dirty="0"/>
              <a:t>OK</a:t>
            </a:r>
          </a:p>
        </p:txBody>
      </p:sp>
      <p:cxnSp>
        <p:nvCxnSpPr>
          <p:cNvPr id="11" name="Connettore 2 35">
            <a:extLst>
              <a:ext uri="{FF2B5EF4-FFF2-40B4-BE49-F238E27FC236}">
                <a16:creationId xmlns:a16="http://schemas.microsoft.com/office/drawing/2014/main" id="{942545B7-578E-A9F7-4AC7-235D6796A64E}"/>
              </a:ext>
            </a:extLst>
          </p:cNvPr>
          <p:cNvCxnSpPr>
            <a:cxnSpLocks/>
            <a:stCxn id="10" idx="0"/>
            <a:endCxn id="9" idx="0"/>
          </p:cNvCxnSpPr>
          <p:nvPr/>
        </p:nvCxnSpPr>
        <p:spPr>
          <a:xfrm rot="16200000" flipH="1" flipV="1">
            <a:off x="2949868" y="1164441"/>
            <a:ext cx="264321" cy="1440623"/>
          </a:xfrm>
          <a:prstGeom prst="bentConnector3">
            <a:avLst>
              <a:gd name="adj1" fmla="val -86486"/>
            </a:avLst>
          </a:prstGeom>
          <a:ln>
            <a:tailEnd type="triangle"/>
          </a:ln>
        </p:spPr>
        <p:style>
          <a:lnRef idx="3">
            <a:schemeClr val="accent2"/>
          </a:lnRef>
          <a:fillRef idx="0">
            <a:schemeClr val="accent2"/>
          </a:fillRef>
          <a:effectRef idx="2">
            <a:schemeClr val="accent2"/>
          </a:effectRef>
          <a:fontRef idx="minor">
            <a:schemeClr val="tx1"/>
          </a:fontRef>
        </p:style>
      </p:cxnSp>
      <p:sp>
        <p:nvSpPr>
          <p:cNvPr id="12" name="CasellaDiTesto 11">
            <a:extLst>
              <a:ext uri="{FF2B5EF4-FFF2-40B4-BE49-F238E27FC236}">
                <a16:creationId xmlns:a16="http://schemas.microsoft.com/office/drawing/2014/main" id="{CF6B9423-0CB6-0989-50E2-04FE2C05B96E}"/>
              </a:ext>
            </a:extLst>
          </p:cNvPr>
          <p:cNvSpPr txBox="1"/>
          <p:nvPr/>
        </p:nvSpPr>
        <p:spPr>
          <a:xfrm>
            <a:off x="3316309" y="1198592"/>
            <a:ext cx="486030" cy="369332"/>
          </a:xfrm>
          <a:prstGeom prst="rect">
            <a:avLst/>
          </a:prstGeom>
          <a:noFill/>
        </p:spPr>
        <p:txBody>
          <a:bodyPr wrap="none" rtlCol="0">
            <a:spAutoFit/>
          </a:bodyPr>
          <a:lstStyle/>
          <a:p>
            <a:r>
              <a:rPr lang="it-IT" dirty="0"/>
              <a:t>NO</a:t>
            </a:r>
          </a:p>
        </p:txBody>
      </p:sp>
      <p:sp>
        <p:nvSpPr>
          <p:cNvPr id="13" name="CasellaDiTesto 12">
            <a:extLst>
              <a:ext uri="{FF2B5EF4-FFF2-40B4-BE49-F238E27FC236}">
                <a16:creationId xmlns:a16="http://schemas.microsoft.com/office/drawing/2014/main" id="{E10D15D5-F75D-C182-0C9E-B4CE01593E4F}"/>
              </a:ext>
            </a:extLst>
          </p:cNvPr>
          <p:cNvSpPr txBox="1"/>
          <p:nvPr/>
        </p:nvSpPr>
        <p:spPr>
          <a:xfrm>
            <a:off x="4107140" y="1762950"/>
            <a:ext cx="512641" cy="369332"/>
          </a:xfrm>
          <a:prstGeom prst="rect">
            <a:avLst/>
          </a:prstGeom>
          <a:noFill/>
        </p:spPr>
        <p:txBody>
          <a:bodyPr wrap="none" rtlCol="0">
            <a:spAutoFit/>
          </a:bodyPr>
          <a:lstStyle/>
          <a:p>
            <a:r>
              <a:rPr lang="it-IT" dirty="0"/>
              <a:t>YES</a:t>
            </a:r>
          </a:p>
        </p:txBody>
      </p:sp>
      <p:cxnSp>
        <p:nvCxnSpPr>
          <p:cNvPr id="14" name="Connettore 2 13">
            <a:extLst>
              <a:ext uri="{FF2B5EF4-FFF2-40B4-BE49-F238E27FC236}">
                <a16:creationId xmlns:a16="http://schemas.microsoft.com/office/drawing/2014/main" id="{4420FCA2-92F9-73F3-8DE9-96EDEBA81C5F}"/>
              </a:ext>
            </a:extLst>
          </p:cNvPr>
          <p:cNvCxnSpPr>
            <a:cxnSpLocks/>
            <a:stCxn id="8" idx="3"/>
            <a:endCxn id="9" idx="1"/>
          </p:cNvCxnSpPr>
          <p:nvPr/>
        </p:nvCxnSpPr>
        <p:spPr>
          <a:xfrm flipV="1">
            <a:off x="1416321" y="2221124"/>
            <a:ext cx="350083" cy="29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Connettore 2 14">
            <a:extLst>
              <a:ext uri="{FF2B5EF4-FFF2-40B4-BE49-F238E27FC236}">
                <a16:creationId xmlns:a16="http://schemas.microsoft.com/office/drawing/2014/main" id="{0A3C90D1-305F-0446-82D4-19BBCF75F953}"/>
              </a:ext>
            </a:extLst>
          </p:cNvPr>
          <p:cNvCxnSpPr>
            <a:cxnSpLocks/>
            <a:stCxn id="9" idx="3"/>
            <a:endCxn id="10" idx="1"/>
          </p:cNvCxnSpPr>
          <p:nvPr/>
        </p:nvCxnSpPr>
        <p:spPr>
          <a:xfrm flipV="1">
            <a:off x="2957030" y="2216936"/>
            <a:ext cx="307147" cy="418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Connettore 2 15">
            <a:extLst>
              <a:ext uri="{FF2B5EF4-FFF2-40B4-BE49-F238E27FC236}">
                <a16:creationId xmlns:a16="http://schemas.microsoft.com/office/drawing/2014/main" id="{44DE2A59-3C6E-C7B6-28DF-5BCE181950A0}"/>
              </a:ext>
            </a:extLst>
          </p:cNvPr>
          <p:cNvCxnSpPr>
            <a:cxnSpLocks/>
            <a:stCxn id="10" idx="3"/>
            <a:endCxn id="17" idx="1"/>
          </p:cNvCxnSpPr>
          <p:nvPr/>
        </p:nvCxnSpPr>
        <p:spPr>
          <a:xfrm>
            <a:off x="4340502" y="2216936"/>
            <a:ext cx="32861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7" name="Elaborazione alternativa 16">
            <a:extLst>
              <a:ext uri="{FF2B5EF4-FFF2-40B4-BE49-F238E27FC236}">
                <a16:creationId xmlns:a16="http://schemas.microsoft.com/office/drawing/2014/main" id="{8CDC1AD0-2A82-35DF-1970-2D31F3688EEF}"/>
              </a:ext>
            </a:extLst>
          </p:cNvPr>
          <p:cNvSpPr/>
          <p:nvPr/>
        </p:nvSpPr>
        <p:spPr>
          <a:xfrm>
            <a:off x="4669116" y="2016914"/>
            <a:ext cx="1114296" cy="400044"/>
          </a:xfrm>
          <a:prstGeom prst="flowChartAlternateProcess">
            <a:avLst/>
          </a:prstGeom>
          <a:solidFill>
            <a:srgbClr val="7030A0"/>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PRODUCTION START</a:t>
            </a:r>
          </a:p>
        </p:txBody>
      </p:sp>
      <p:sp>
        <p:nvSpPr>
          <p:cNvPr id="18" name="Elaborazione alternativa 17">
            <a:extLst>
              <a:ext uri="{FF2B5EF4-FFF2-40B4-BE49-F238E27FC236}">
                <a16:creationId xmlns:a16="http://schemas.microsoft.com/office/drawing/2014/main" id="{96D1D7DD-27D6-B142-CE7F-52F41289E289}"/>
              </a:ext>
            </a:extLst>
          </p:cNvPr>
          <p:cNvSpPr/>
          <p:nvPr/>
        </p:nvSpPr>
        <p:spPr>
          <a:xfrm>
            <a:off x="4669116" y="2607455"/>
            <a:ext cx="1114296"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CARRIAGE CYCLE START</a:t>
            </a:r>
          </a:p>
        </p:txBody>
      </p:sp>
      <p:sp>
        <p:nvSpPr>
          <p:cNvPr id="19" name="Elaborazione alternativa 18">
            <a:extLst>
              <a:ext uri="{FF2B5EF4-FFF2-40B4-BE49-F238E27FC236}">
                <a16:creationId xmlns:a16="http://schemas.microsoft.com/office/drawing/2014/main" id="{95F27DC1-3EE6-A8A5-7162-2D727BD36A7B}"/>
              </a:ext>
            </a:extLst>
          </p:cNvPr>
          <p:cNvSpPr/>
          <p:nvPr/>
        </p:nvSpPr>
        <p:spPr>
          <a:xfrm>
            <a:off x="4669116" y="3245634"/>
            <a:ext cx="1114296"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OVEN CYCLE</a:t>
            </a:r>
          </a:p>
        </p:txBody>
      </p:sp>
      <p:sp>
        <p:nvSpPr>
          <p:cNvPr id="20" name="Elaborazione alternativa 19">
            <a:extLst>
              <a:ext uri="{FF2B5EF4-FFF2-40B4-BE49-F238E27FC236}">
                <a16:creationId xmlns:a16="http://schemas.microsoft.com/office/drawing/2014/main" id="{05C15AAC-C8DB-7901-526C-F894171FF7F1}"/>
              </a:ext>
            </a:extLst>
          </p:cNvPr>
          <p:cNvSpPr/>
          <p:nvPr/>
        </p:nvSpPr>
        <p:spPr>
          <a:xfrm>
            <a:off x="4669116" y="3883811"/>
            <a:ext cx="1114296"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COOL 1 CYCLE</a:t>
            </a:r>
          </a:p>
        </p:txBody>
      </p:sp>
      <p:sp>
        <p:nvSpPr>
          <p:cNvPr id="21" name="Elaborazione alternativa 20">
            <a:extLst>
              <a:ext uri="{FF2B5EF4-FFF2-40B4-BE49-F238E27FC236}">
                <a16:creationId xmlns:a16="http://schemas.microsoft.com/office/drawing/2014/main" id="{0E9F7484-EE36-78F0-7F5A-9E388A85E536}"/>
              </a:ext>
            </a:extLst>
          </p:cNvPr>
          <p:cNvSpPr/>
          <p:nvPr/>
        </p:nvSpPr>
        <p:spPr>
          <a:xfrm>
            <a:off x="4669116" y="4521988"/>
            <a:ext cx="1114296"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COOL 2 CYCLE</a:t>
            </a:r>
          </a:p>
        </p:txBody>
      </p:sp>
      <p:sp>
        <p:nvSpPr>
          <p:cNvPr id="22" name="Elaborazione alternativa 21">
            <a:extLst>
              <a:ext uri="{FF2B5EF4-FFF2-40B4-BE49-F238E27FC236}">
                <a16:creationId xmlns:a16="http://schemas.microsoft.com/office/drawing/2014/main" id="{0AE787CE-F63B-2F39-2E4B-313BA31C3D6A}"/>
              </a:ext>
            </a:extLst>
          </p:cNvPr>
          <p:cNvSpPr/>
          <p:nvPr/>
        </p:nvSpPr>
        <p:spPr>
          <a:xfrm>
            <a:off x="4669116" y="5160165"/>
            <a:ext cx="1114296"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END CYCLE</a:t>
            </a:r>
          </a:p>
        </p:txBody>
      </p:sp>
      <p:cxnSp>
        <p:nvCxnSpPr>
          <p:cNvPr id="23" name="Connettore 2 22">
            <a:extLst>
              <a:ext uri="{FF2B5EF4-FFF2-40B4-BE49-F238E27FC236}">
                <a16:creationId xmlns:a16="http://schemas.microsoft.com/office/drawing/2014/main" id="{488DE06F-7779-6ADC-7FC8-E65AF032BC9A}"/>
              </a:ext>
            </a:extLst>
          </p:cNvPr>
          <p:cNvCxnSpPr>
            <a:cxnSpLocks/>
            <a:stCxn id="17" idx="2"/>
            <a:endCxn id="18" idx="0"/>
          </p:cNvCxnSpPr>
          <p:nvPr/>
        </p:nvCxnSpPr>
        <p:spPr>
          <a:xfrm>
            <a:off x="5226264" y="2416958"/>
            <a:ext cx="0" cy="19049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4" name="Connettore 2 23">
            <a:extLst>
              <a:ext uri="{FF2B5EF4-FFF2-40B4-BE49-F238E27FC236}">
                <a16:creationId xmlns:a16="http://schemas.microsoft.com/office/drawing/2014/main" id="{E5871375-9441-5FF7-9CC1-F4BEE621741C}"/>
              </a:ext>
            </a:extLst>
          </p:cNvPr>
          <p:cNvCxnSpPr>
            <a:cxnSpLocks/>
            <a:stCxn id="18" idx="2"/>
            <a:endCxn id="19" idx="0"/>
          </p:cNvCxnSpPr>
          <p:nvPr/>
        </p:nvCxnSpPr>
        <p:spPr>
          <a:xfrm>
            <a:off x="5226264" y="3007499"/>
            <a:ext cx="0" cy="23813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5" name="Connettore 2 24">
            <a:extLst>
              <a:ext uri="{FF2B5EF4-FFF2-40B4-BE49-F238E27FC236}">
                <a16:creationId xmlns:a16="http://schemas.microsoft.com/office/drawing/2014/main" id="{6588F607-1C63-6104-A176-8D4C339568E2}"/>
              </a:ext>
            </a:extLst>
          </p:cNvPr>
          <p:cNvCxnSpPr>
            <a:cxnSpLocks/>
            <a:stCxn id="19" idx="2"/>
            <a:endCxn id="20" idx="0"/>
          </p:cNvCxnSpPr>
          <p:nvPr/>
        </p:nvCxnSpPr>
        <p:spPr>
          <a:xfrm>
            <a:off x="5226264" y="3645678"/>
            <a:ext cx="0" cy="23813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6" name="Connettore 2 25">
            <a:extLst>
              <a:ext uri="{FF2B5EF4-FFF2-40B4-BE49-F238E27FC236}">
                <a16:creationId xmlns:a16="http://schemas.microsoft.com/office/drawing/2014/main" id="{C2F03849-330C-0C17-9827-BCA03C1F5765}"/>
              </a:ext>
            </a:extLst>
          </p:cNvPr>
          <p:cNvCxnSpPr>
            <a:cxnSpLocks/>
            <a:stCxn id="20" idx="2"/>
            <a:endCxn id="21" idx="0"/>
          </p:cNvCxnSpPr>
          <p:nvPr/>
        </p:nvCxnSpPr>
        <p:spPr>
          <a:xfrm>
            <a:off x="5226264" y="4283855"/>
            <a:ext cx="0" cy="23813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7" name="Connettore 2 26">
            <a:extLst>
              <a:ext uri="{FF2B5EF4-FFF2-40B4-BE49-F238E27FC236}">
                <a16:creationId xmlns:a16="http://schemas.microsoft.com/office/drawing/2014/main" id="{17B17A8D-99A0-60A9-765C-9F24964C438A}"/>
              </a:ext>
            </a:extLst>
          </p:cNvPr>
          <p:cNvCxnSpPr>
            <a:cxnSpLocks/>
            <a:stCxn id="21" idx="2"/>
            <a:endCxn id="22" idx="0"/>
          </p:cNvCxnSpPr>
          <p:nvPr/>
        </p:nvCxnSpPr>
        <p:spPr>
          <a:xfrm>
            <a:off x="5226264" y="4922032"/>
            <a:ext cx="0" cy="23813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8" name="Rombo 27">
            <a:extLst>
              <a:ext uri="{FF2B5EF4-FFF2-40B4-BE49-F238E27FC236}">
                <a16:creationId xmlns:a16="http://schemas.microsoft.com/office/drawing/2014/main" id="{458A3842-2AFB-BFBF-6A98-27A13CFBF621}"/>
              </a:ext>
            </a:extLst>
          </p:cNvPr>
          <p:cNvSpPr/>
          <p:nvPr/>
        </p:nvSpPr>
        <p:spPr>
          <a:xfrm>
            <a:off x="4688101" y="5798342"/>
            <a:ext cx="1076325" cy="928686"/>
          </a:xfrm>
          <a:prstGeom prst="diamon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050" dirty="0"/>
              <a:t>PART</a:t>
            </a:r>
          </a:p>
          <a:p>
            <a:pPr algn="ctr"/>
            <a:r>
              <a:rPr lang="it-IT" sz="1050" dirty="0"/>
              <a:t>OK?</a:t>
            </a:r>
          </a:p>
        </p:txBody>
      </p:sp>
      <p:sp>
        <p:nvSpPr>
          <p:cNvPr id="29" name="Elaborazione alternativa 28">
            <a:extLst>
              <a:ext uri="{FF2B5EF4-FFF2-40B4-BE49-F238E27FC236}">
                <a16:creationId xmlns:a16="http://schemas.microsoft.com/office/drawing/2014/main" id="{1495FD6C-3687-A2E5-615A-348126BBD364}"/>
              </a:ext>
            </a:extLst>
          </p:cNvPr>
          <p:cNvSpPr/>
          <p:nvPr/>
        </p:nvSpPr>
        <p:spPr>
          <a:xfrm>
            <a:off x="2348712" y="6062663"/>
            <a:ext cx="1352421" cy="400044"/>
          </a:xfrm>
          <a:prstGeom prst="flowChartAlternateProcess">
            <a:avLst/>
          </a:prstGeom>
          <a:solidFill>
            <a:srgbClr val="7030A0"/>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WASTE DISCARD</a:t>
            </a:r>
          </a:p>
        </p:txBody>
      </p:sp>
      <p:sp>
        <p:nvSpPr>
          <p:cNvPr id="30" name="Elaborazione alternativa 29">
            <a:extLst>
              <a:ext uri="{FF2B5EF4-FFF2-40B4-BE49-F238E27FC236}">
                <a16:creationId xmlns:a16="http://schemas.microsoft.com/office/drawing/2014/main" id="{FAC0DF90-5D36-1F6F-8727-CD50ABC0A57A}"/>
              </a:ext>
            </a:extLst>
          </p:cNvPr>
          <p:cNvSpPr/>
          <p:nvPr/>
        </p:nvSpPr>
        <p:spPr>
          <a:xfrm>
            <a:off x="6079074" y="6062663"/>
            <a:ext cx="1128519" cy="400044"/>
          </a:xfrm>
          <a:prstGeom prst="flowChartAlternateProcess">
            <a:avLst/>
          </a:prstGeom>
          <a:solidFill>
            <a:srgbClr val="7030A0"/>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LABELING PART OK</a:t>
            </a:r>
          </a:p>
        </p:txBody>
      </p:sp>
      <p:sp>
        <p:nvSpPr>
          <p:cNvPr id="31" name="CasellaDiTesto 30">
            <a:extLst>
              <a:ext uri="{FF2B5EF4-FFF2-40B4-BE49-F238E27FC236}">
                <a16:creationId xmlns:a16="http://schemas.microsoft.com/office/drawing/2014/main" id="{3208C238-6F47-6F46-4DEA-5C7D91208F1C}"/>
              </a:ext>
            </a:extLst>
          </p:cNvPr>
          <p:cNvSpPr txBox="1"/>
          <p:nvPr/>
        </p:nvSpPr>
        <p:spPr>
          <a:xfrm>
            <a:off x="4287762" y="5938837"/>
            <a:ext cx="486030" cy="369332"/>
          </a:xfrm>
          <a:prstGeom prst="rect">
            <a:avLst/>
          </a:prstGeom>
          <a:noFill/>
        </p:spPr>
        <p:txBody>
          <a:bodyPr wrap="none" rtlCol="0">
            <a:spAutoFit/>
          </a:bodyPr>
          <a:lstStyle/>
          <a:p>
            <a:r>
              <a:rPr lang="it-IT" dirty="0"/>
              <a:t>NO</a:t>
            </a:r>
          </a:p>
        </p:txBody>
      </p:sp>
      <p:sp>
        <p:nvSpPr>
          <p:cNvPr id="32" name="CasellaDiTesto 31">
            <a:extLst>
              <a:ext uri="{FF2B5EF4-FFF2-40B4-BE49-F238E27FC236}">
                <a16:creationId xmlns:a16="http://schemas.microsoft.com/office/drawing/2014/main" id="{4EDC49D4-1B52-196E-888B-2B3AB5C9E0BD}"/>
              </a:ext>
            </a:extLst>
          </p:cNvPr>
          <p:cNvSpPr txBox="1"/>
          <p:nvPr/>
        </p:nvSpPr>
        <p:spPr>
          <a:xfrm>
            <a:off x="5623227" y="5892040"/>
            <a:ext cx="512641" cy="369332"/>
          </a:xfrm>
          <a:prstGeom prst="rect">
            <a:avLst/>
          </a:prstGeom>
          <a:noFill/>
        </p:spPr>
        <p:txBody>
          <a:bodyPr wrap="none" rtlCol="0">
            <a:spAutoFit/>
          </a:bodyPr>
          <a:lstStyle/>
          <a:p>
            <a:r>
              <a:rPr lang="it-IT" dirty="0"/>
              <a:t>YES</a:t>
            </a:r>
          </a:p>
        </p:txBody>
      </p:sp>
      <p:cxnSp>
        <p:nvCxnSpPr>
          <p:cNvPr id="33" name="Connettore 2 32">
            <a:extLst>
              <a:ext uri="{FF2B5EF4-FFF2-40B4-BE49-F238E27FC236}">
                <a16:creationId xmlns:a16="http://schemas.microsoft.com/office/drawing/2014/main" id="{CA66F916-389C-D116-37BC-F5644EFB1E53}"/>
              </a:ext>
            </a:extLst>
          </p:cNvPr>
          <p:cNvCxnSpPr>
            <a:cxnSpLocks/>
            <a:stCxn id="28" idx="1"/>
            <a:endCxn id="29" idx="3"/>
          </p:cNvCxnSpPr>
          <p:nvPr/>
        </p:nvCxnSpPr>
        <p:spPr>
          <a:xfrm flipH="1">
            <a:off x="3701133" y="6262685"/>
            <a:ext cx="986968"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4" name="Connettore 2 33">
            <a:extLst>
              <a:ext uri="{FF2B5EF4-FFF2-40B4-BE49-F238E27FC236}">
                <a16:creationId xmlns:a16="http://schemas.microsoft.com/office/drawing/2014/main" id="{61C95F7E-1EE1-60ED-8D91-517EF86EBDBA}"/>
              </a:ext>
            </a:extLst>
          </p:cNvPr>
          <p:cNvCxnSpPr>
            <a:cxnSpLocks/>
            <a:stCxn id="28" idx="3"/>
            <a:endCxn id="30" idx="1"/>
          </p:cNvCxnSpPr>
          <p:nvPr/>
        </p:nvCxnSpPr>
        <p:spPr>
          <a:xfrm>
            <a:off x="5764426" y="6262685"/>
            <a:ext cx="314648"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5" name="Elaborazione alternativa 34">
            <a:extLst>
              <a:ext uri="{FF2B5EF4-FFF2-40B4-BE49-F238E27FC236}">
                <a16:creationId xmlns:a16="http://schemas.microsoft.com/office/drawing/2014/main" id="{7B2AE7AD-7A20-8DE3-C897-B3F3B0E45B5E}"/>
              </a:ext>
            </a:extLst>
          </p:cNvPr>
          <p:cNvSpPr/>
          <p:nvPr/>
        </p:nvSpPr>
        <p:spPr>
          <a:xfrm>
            <a:off x="7517093" y="6062663"/>
            <a:ext cx="1485772"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COUNTER INCREMENT</a:t>
            </a:r>
          </a:p>
        </p:txBody>
      </p:sp>
      <p:cxnSp>
        <p:nvCxnSpPr>
          <p:cNvPr id="36" name="Connettore 2 35">
            <a:extLst>
              <a:ext uri="{FF2B5EF4-FFF2-40B4-BE49-F238E27FC236}">
                <a16:creationId xmlns:a16="http://schemas.microsoft.com/office/drawing/2014/main" id="{8EB1F4AF-D3D5-3EB9-4512-807B0882216B}"/>
              </a:ext>
            </a:extLst>
          </p:cNvPr>
          <p:cNvCxnSpPr>
            <a:cxnSpLocks/>
            <a:stCxn id="30" idx="3"/>
            <a:endCxn id="35" idx="1"/>
          </p:cNvCxnSpPr>
          <p:nvPr/>
        </p:nvCxnSpPr>
        <p:spPr>
          <a:xfrm>
            <a:off x="7207593" y="6262685"/>
            <a:ext cx="3095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7" name="Connettore 2 36">
            <a:extLst>
              <a:ext uri="{FF2B5EF4-FFF2-40B4-BE49-F238E27FC236}">
                <a16:creationId xmlns:a16="http://schemas.microsoft.com/office/drawing/2014/main" id="{E7893E40-C243-A849-16E2-8A21ED64512D}"/>
              </a:ext>
            </a:extLst>
          </p:cNvPr>
          <p:cNvCxnSpPr>
            <a:cxnSpLocks/>
            <a:stCxn id="22" idx="2"/>
            <a:endCxn id="28" idx="0"/>
          </p:cNvCxnSpPr>
          <p:nvPr/>
        </p:nvCxnSpPr>
        <p:spPr>
          <a:xfrm>
            <a:off x="5226264" y="5560209"/>
            <a:ext cx="0" cy="23813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8" name="Rombo 37">
            <a:extLst>
              <a:ext uri="{FF2B5EF4-FFF2-40B4-BE49-F238E27FC236}">
                <a16:creationId xmlns:a16="http://schemas.microsoft.com/office/drawing/2014/main" id="{374C95DD-01FD-F910-FB70-60F2EAC74122}"/>
              </a:ext>
            </a:extLst>
          </p:cNvPr>
          <p:cNvSpPr/>
          <p:nvPr/>
        </p:nvSpPr>
        <p:spPr>
          <a:xfrm>
            <a:off x="7716861" y="4886325"/>
            <a:ext cx="1076325" cy="928686"/>
          </a:xfrm>
          <a:prstGeom prst="diamond">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050" dirty="0"/>
              <a:t>QTY OK</a:t>
            </a:r>
          </a:p>
        </p:txBody>
      </p:sp>
      <p:sp>
        <p:nvSpPr>
          <p:cNvPr id="39" name="Elaborazione alternativa 38">
            <a:extLst>
              <a:ext uri="{FF2B5EF4-FFF2-40B4-BE49-F238E27FC236}">
                <a16:creationId xmlns:a16="http://schemas.microsoft.com/office/drawing/2014/main" id="{EF596500-A631-B840-279C-22F9037C7425}"/>
              </a:ext>
            </a:extLst>
          </p:cNvPr>
          <p:cNvSpPr/>
          <p:nvPr/>
        </p:nvSpPr>
        <p:spPr>
          <a:xfrm>
            <a:off x="6093297" y="5149871"/>
            <a:ext cx="1114296" cy="400044"/>
          </a:xfrm>
          <a:prstGeom prst="flowChartAlternateProcess">
            <a:avLst/>
          </a:prstGeom>
          <a:solidFill>
            <a:schemeClr val="accent1"/>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START NEXT</a:t>
            </a:r>
          </a:p>
        </p:txBody>
      </p:sp>
      <p:cxnSp>
        <p:nvCxnSpPr>
          <p:cNvPr id="40" name="Connettore 2 39">
            <a:extLst>
              <a:ext uri="{FF2B5EF4-FFF2-40B4-BE49-F238E27FC236}">
                <a16:creationId xmlns:a16="http://schemas.microsoft.com/office/drawing/2014/main" id="{8815DC9D-F207-9080-E886-813345FB1C20}"/>
              </a:ext>
            </a:extLst>
          </p:cNvPr>
          <p:cNvCxnSpPr>
            <a:cxnSpLocks/>
            <a:stCxn id="38" idx="1"/>
            <a:endCxn id="39" idx="3"/>
          </p:cNvCxnSpPr>
          <p:nvPr/>
        </p:nvCxnSpPr>
        <p:spPr>
          <a:xfrm flipH="1" flipV="1">
            <a:off x="7207593" y="5349893"/>
            <a:ext cx="509268" cy="77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1" name="Connettore 2 40">
            <a:extLst>
              <a:ext uri="{FF2B5EF4-FFF2-40B4-BE49-F238E27FC236}">
                <a16:creationId xmlns:a16="http://schemas.microsoft.com/office/drawing/2014/main" id="{6D75AFA3-34C5-576A-3578-2C77956E4030}"/>
              </a:ext>
            </a:extLst>
          </p:cNvPr>
          <p:cNvCxnSpPr>
            <a:stCxn id="35" idx="0"/>
            <a:endCxn id="38" idx="2"/>
          </p:cNvCxnSpPr>
          <p:nvPr/>
        </p:nvCxnSpPr>
        <p:spPr>
          <a:xfrm flipH="1" flipV="1">
            <a:off x="8255024" y="5815011"/>
            <a:ext cx="4955" cy="24765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2" name="Connettore 2 134">
            <a:extLst>
              <a:ext uri="{FF2B5EF4-FFF2-40B4-BE49-F238E27FC236}">
                <a16:creationId xmlns:a16="http://schemas.microsoft.com/office/drawing/2014/main" id="{93A87A52-1C77-6B2A-7EC0-5EEF4A9F7B5E}"/>
              </a:ext>
            </a:extLst>
          </p:cNvPr>
          <p:cNvCxnSpPr>
            <a:cxnSpLocks/>
            <a:stCxn id="39" idx="0"/>
            <a:endCxn id="17" idx="3"/>
          </p:cNvCxnSpPr>
          <p:nvPr/>
        </p:nvCxnSpPr>
        <p:spPr>
          <a:xfrm rot="16200000" flipV="1">
            <a:off x="4750462" y="3249887"/>
            <a:ext cx="2932935" cy="867033"/>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43" name="Rombo 42">
            <a:extLst>
              <a:ext uri="{FF2B5EF4-FFF2-40B4-BE49-F238E27FC236}">
                <a16:creationId xmlns:a16="http://schemas.microsoft.com/office/drawing/2014/main" id="{6734BC00-8EF0-C7D8-DB26-E3FB5EBCE26E}"/>
              </a:ext>
            </a:extLst>
          </p:cNvPr>
          <p:cNvSpPr/>
          <p:nvPr/>
        </p:nvSpPr>
        <p:spPr>
          <a:xfrm>
            <a:off x="7702141" y="1760969"/>
            <a:ext cx="1076325" cy="928686"/>
          </a:xfrm>
          <a:prstGeom prst="diamon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050" dirty="0"/>
              <a:t>USER</a:t>
            </a:r>
          </a:p>
          <a:p>
            <a:pPr algn="ctr"/>
            <a:r>
              <a:rPr lang="it-IT" sz="1050" dirty="0"/>
              <a:t>OK</a:t>
            </a:r>
          </a:p>
        </p:txBody>
      </p:sp>
      <p:sp>
        <p:nvSpPr>
          <p:cNvPr id="44" name="CasellaDiTesto 43">
            <a:extLst>
              <a:ext uri="{FF2B5EF4-FFF2-40B4-BE49-F238E27FC236}">
                <a16:creationId xmlns:a16="http://schemas.microsoft.com/office/drawing/2014/main" id="{50204393-20C6-65D1-5082-E60A017AC400}"/>
              </a:ext>
            </a:extLst>
          </p:cNvPr>
          <p:cNvSpPr txBox="1"/>
          <p:nvPr/>
        </p:nvSpPr>
        <p:spPr>
          <a:xfrm>
            <a:off x="8279689" y="4628907"/>
            <a:ext cx="512641" cy="369332"/>
          </a:xfrm>
          <a:prstGeom prst="rect">
            <a:avLst/>
          </a:prstGeom>
          <a:noFill/>
        </p:spPr>
        <p:txBody>
          <a:bodyPr wrap="none" rtlCol="0">
            <a:spAutoFit/>
          </a:bodyPr>
          <a:lstStyle/>
          <a:p>
            <a:r>
              <a:rPr lang="it-IT" dirty="0"/>
              <a:t>YES</a:t>
            </a:r>
          </a:p>
        </p:txBody>
      </p:sp>
      <p:sp>
        <p:nvSpPr>
          <p:cNvPr id="45" name="CasellaDiTesto 44">
            <a:extLst>
              <a:ext uri="{FF2B5EF4-FFF2-40B4-BE49-F238E27FC236}">
                <a16:creationId xmlns:a16="http://schemas.microsoft.com/office/drawing/2014/main" id="{B9C22CAE-4893-1AC2-C220-7FE8660C012B}"/>
              </a:ext>
            </a:extLst>
          </p:cNvPr>
          <p:cNvSpPr txBox="1"/>
          <p:nvPr/>
        </p:nvSpPr>
        <p:spPr>
          <a:xfrm>
            <a:off x="7359243" y="1830266"/>
            <a:ext cx="486030" cy="369332"/>
          </a:xfrm>
          <a:prstGeom prst="rect">
            <a:avLst/>
          </a:prstGeom>
          <a:noFill/>
        </p:spPr>
        <p:txBody>
          <a:bodyPr wrap="none" rtlCol="0">
            <a:spAutoFit/>
          </a:bodyPr>
          <a:lstStyle/>
          <a:p>
            <a:r>
              <a:rPr lang="it-IT" dirty="0"/>
              <a:t>NO</a:t>
            </a:r>
          </a:p>
        </p:txBody>
      </p:sp>
      <p:cxnSp>
        <p:nvCxnSpPr>
          <p:cNvPr id="46" name="Connettore 2 45">
            <a:extLst>
              <a:ext uri="{FF2B5EF4-FFF2-40B4-BE49-F238E27FC236}">
                <a16:creationId xmlns:a16="http://schemas.microsoft.com/office/drawing/2014/main" id="{433D38B3-50A3-531C-9814-5CD74E9F8EC1}"/>
              </a:ext>
            </a:extLst>
          </p:cNvPr>
          <p:cNvCxnSpPr>
            <a:cxnSpLocks/>
            <a:stCxn id="38" idx="0"/>
            <a:endCxn id="47" idx="2"/>
          </p:cNvCxnSpPr>
          <p:nvPr/>
        </p:nvCxnSpPr>
        <p:spPr>
          <a:xfrm flipH="1" flipV="1">
            <a:off x="8250453" y="4081572"/>
            <a:ext cx="4571" cy="80475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7" name="Elaborazione alternativa 46">
            <a:extLst>
              <a:ext uri="{FF2B5EF4-FFF2-40B4-BE49-F238E27FC236}">
                <a16:creationId xmlns:a16="http://schemas.microsoft.com/office/drawing/2014/main" id="{8D48E999-3BA4-34E3-A05C-A7D788D66D7A}"/>
              </a:ext>
            </a:extLst>
          </p:cNvPr>
          <p:cNvSpPr/>
          <p:nvPr/>
        </p:nvSpPr>
        <p:spPr>
          <a:xfrm>
            <a:off x="7507566" y="3681528"/>
            <a:ext cx="1485773" cy="400044"/>
          </a:xfrm>
          <a:prstGeom prst="flowChartAlternateProcess">
            <a:avLst/>
          </a:prstGeom>
          <a:solidFill>
            <a:srgbClr val="7030A0"/>
          </a:solidFill>
          <a:ln w="28575">
            <a:solidFill>
              <a:schemeClr val="tx2"/>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bg1"/>
                </a:solidFill>
              </a:rPr>
              <a:t>NOTIFICATION END</a:t>
            </a:r>
          </a:p>
        </p:txBody>
      </p:sp>
      <p:cxnSp>
        <p:nvCxnSpPr>
          <p:cNvPr id="48" name="Connettore 2 47">
            <a:extLst>
              <a:ext uri="{FF2B5EF4-FFF2-40B4-BE49-F238E27FC236}">
                <a16:creationId xmlns:a16="http://schemas.microsoft.com/office/drawing/2014/main" id="{E32D5AB8-FAEB-11C0-9ADB-90416A45D7C3}"/>
              </a:ext>
            </a:extLst>
          </p:cNvPr>
          <p:cNvCxnSpPr>
            <a:cxnSpLocks/>
            <a:stCxn id="47" idx="0"/>
            <a:endCxn id="43" idx="2"/>
          </p:cNvCxnSpPr>
          <p:nvPr/>
        </p:nvCxnSpPr>
        <p:spPr>
          <a:xfrm flipH="1" flipV="1">
            <a:off x="8240304" y="2689655"/>
            <a:ext cx="10149" cy="99187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9" name="Terminatore 48">
            <a:extLst>
              <a:ext uri="{FF2B5EF4-FFF2-40B4-BE49-F238E27FC236}">
                <a16:creationId xmlns:a16="http://schemas.microsoft.com/office/drawing/2014/main" id="{813FF143-C874-5A6B-DF71-2A40F1026123}"/>
              </a:ext>
            </a:extLst>
          </p:cNvPr>
          <p:cNvSpPr/>
          <p:nvPr/>
        </p:nvSpPr>
        <p:spPr>
          <a:xfrm>
            <a:off x="10697963" y="1943096"/>
            <a:ext cx="1190626" cy="561975"/>
          </a:xfrm>
          <a:prstGeom prst="flowChartTerminator">
            <a:avLst/>
          </a:prstGeom>
          <a:ln>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t-IT" sz="1000" dirty="0"/>
              <a:t>CLOSE PRODUCTION ORDER</a:t>
            </a:r>
          </a:p>
        </p:txBody>
      </p:sp>
      <p:cxnSp>
        <p:nvCxnSpPr>
          <p:cNvPr id="50" name="Connettore 2 49">
            <a:extLst>
              <a:ext uri="{FF2B5EF4-FFF2-40B4-BE49-F238E27FC236}">
                <a16:creationId xmlns:a16="http://schemas.microsoft.com/office/drawing/2014/main" id="{85C490D7-B6F2-F1CA-1999-F41BA236FEC0}"/>
              </a:ext>
            </a:extLst>
          </p:cNvPr>
          <p:cNvCxnSpPr>
            <a:cxnSpLocks/>
            <a:stCxn id="43" idx="3"/>
            <a:endCxn id="54" idx="1"/>
          </p:cNvCxnSpPr>
          <p:nvPr/>
        </p:nvCxnSpPr>
        <p:spPr>
          <a:xfrm>
            <a:off x="8778466" y="2225312"/>
            <a:ext cx="312359"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51" name="Connettore 2 153">
            <a:extLst>
              <a:ext uri="{FF2B5EF4-FFF2-40B4-BE49-F238E27FC236}">
                <a16:creationId xmlns:a16="http://schemas.microsoft.com/office/drawing/2014/main" id="{7C51D604-2BB0-ED79-16CA-923930A6BA35}"/>
              </a:ext>
            </a:extLst>
          </p:cNvPr>
          <p:cNvCxnSpPr>
            <a:cxnSpLocks/>
            <a:stCxn id="43" idx="1"/>
            <a:endCxn id="17" idx="0"/>
          </p:cNvCxnSpPr>
          <p:nvPr/>
        </p:nvCxnSpPr>
        <p:spPr>
          <a:xfrm rot="10800000">
            <a:off x="5226265" y="2016914"/>
            <a:ext cx="2475877" cy="208398"/>
          </a:xfrm>
          <a:prstGeom prst="bentConnector4">
            <a:avLst>
              <a:gd name="adj1" fmla="val 13934"/>
              <a:gd name="adj2" fmla="val 209694"/>
            </a:avLst>
          </a:prstGeom>
          <a:ln>
            <a:tailEnd type="triangle"/>
          </a:ln>
        </p:spPr>
        <p:style>
          <a:lnRef idx="3">
            <a:schemeClr val="accent1"/>
          </a:lnRef>
          <a:fillRef idx="0">
            <a:schemeClr val="accent1"/>
          </a:fillRef>
          <a:effectRef idx="2">
            <a:schemeClr val="accent1"/>
          </a:effectRef>
          <a:fontRef idx="minor">
            <a:schemeClr val="tx1"/>
          </a:fontRef>
        </p:style>
      </p:cxnSp>
      <p:sp>
        <p:nvSpPr>
          <p:cNvPr id="52" name="CasellaDiTesto 51">
            <a:extLst>
              <a:ext uri="{FF2B5EF4-FFF2-40B4-BE49-F238E27FC236}">
                <a16:creationId xmlns:a16="http://schemas.microsoft.com/office/drawing/2014/main" id="{98A8538A-347F-DF5B-7210-3B06A5EA094C}"/>
              </a:ext>
            </a:extLst>
          </p:cNvPr>
          <p:cNvSpPr txBox="1"/>
          <p:nvPr/>
        </p:nvSpPr>
        <p:spPr>
          <a:xfrm>
            <a:off x="8582461" y="1830266"/>
            <a:ext cx="512641" cy="369332"/>
          </a:xfrm>
          <a:prstGeom prst="rect">
            <a:avLst/>
          </a:prstGeom>
          <a:noFill/>
        </p:spPr>
        <p:txBody>
          <a:bodyPr wrap="none" rtlCol="0">
            <a:spAutoFit/>
          </a:bodyPr>
          <a:lstStyle/>
          <a:p>
            <a:r>
              <a:rPr lang="it-IT" dirty="0"/>
              <a:t>YES</a:t>
            </a:r>
          </a:p>
        </p:txBody>
      </p:sp>
      <p:sp>
        <p:nvSpPr>
          <p:cNvPr id="53" name="CasellaDiTesto 52">
            <a:extLst>
              <a:ext uri="{FF2B5EF4-FFF2-40B4-BE49-F238E27FC236}">
                <a16:creationId xmlns:a16="http://schemas.microsoft.com/office/drawing/2014/main" id="{CC0FF7BF-EE66-EB16-B9C7-793085A773A1}"/>
              </a:ext>
            </a:extLst>
          </p:cNvPr>
          <p:cNvSpPr txBox="1"/>
          <p:nvPr/>
        </p:nvSpPr>
        <p:spPr>
          <a:xfrm>
            <a:off x="7454668" y="4976812"/>
            <a:ext cx="486030" cy="369332"/>
          </a:xfrm>
          <a:prstGeom prst="rect">
            <a:avLst/>
          </a:prstGeom>
          <a:noFill/>
        </p:spPr>
        <p:txBody>
          <a:bodyPr wrap="none" rtlCol="0">
            <a:spAutoFit/>
          </a:bodyPr>
          <a:lstStyle/>
          <a:p>
            <a:r>
              <a:rPr lang="it-IT" dirty="0"/>
              <a:t>NO</a:t>
            </a:r>
          </a:p>
        </p:txBody>
      </p:sp>
      <p:sp>
        <p:nvSpPr>
          <p:cNvPr id="54" name="Elaborazione alternativa 53">
            <a:extLst>
              <a:ext uri="{FF2B5EF4-FFF2-40B4-BE49-F238E27FC236}">
                <a16:creationId xmlns:a16="http://schemas.microsoft.com/office/drawing/2014/main" id="{CA9A1594-67C6-BD89-A168-1C4E7E3C7A5D}"/>
              </a:ext>
            </a:extLst>
          </p:cNvPr>
          <p:cNvSpPr/>
          <p:nvPr/>
        </p:nvSpPr>
        <p:spPr>
          <a:xfrm>
            <a:off x="9090825" y="2025290"/>
            <a:ext cx="1190626" cy="400044"/>
          </a:xfrm>
          <a:prstGeom prst="flowChartAlternateProcess">
            <a:avLst/>
          </a:prstGeom>
          <a:ln w="2857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it-IT" sz="1050" dirty="0">
                <a:solidFill>
                  <a:schemeClr val="tx1"/>
                </a:solidFill>
              </a:rPr>
              <a:t>WRITE DB INFORMATIONS</a:t>
            </a:r>
          </a:p>
        </p:txBody>
      </p:sp>
      <p:cxnSp>
        <p:nvCxnSpPr>
          <p:cNvPr id="55" name="Connettore a gomito 54">
            <a:extLst>
              <a:ext uri="{FF2B5EF4-FFF2-40B4-BE49-F238E27FC236}">
                <a16:creationId xmlns:a16="http://schemas.microsoft.com/office/drawing/2014/main" id="{76FF2FDC-8CA9-FAB2-2182-804C3EEE0256}"/>
              </a:ext>
            </a:extLst>
          </p:cNvPr>
          <p:cNvCxnSpPr>
            <a:cxnSpLocks/>
            <a:stCxn id="54" idx="3"/>
            <a:endCxn id="49" idx="1"/>
          </p:cNvCxnSpPr>
          <p:nvPr/>
        </p:nvCxnSpPr>
        <p:spPr>
          <a:xfrm flipV="1">
            <a:off x="10281451" y="2224084"/>
            <a:ext cx="416512" cy="1228"/>
          </a:xfrm>
          <a:prstGeom prst="bentConnector3">
            <a:avLst/>
          </a:prstGeom>
          <a:ln>
            <a:tailEnd type="triangle"/>
          </a:ln>
        </p:spPr>
        <p:style>
          <a:lnRef idx="3">
            <a:schemeClr val="accent2"/>
          </a:lnRef>
          <a:fillRef idx="0">
            <a:schemeClr val="accent2"/>
          </a:fillRef>
          <a:effectRef idx="2">
            <a:schemeClr val="accent2"/>
          </a:effectRef>
          <a:fontRef idx="minor">
            <a:schemeClr val="tx1"/>
          </a:fontRef>
        </p:style>
      </p:cxnSp>
      <p:pic>
        <p:nvPicPr>
          <p:cNvPr id="56" name="Immagine 55" descr="Immagine che contiene testo, schermata, multimediale, elettronica&#10;&#10;Descrizione generata automaticamente">
            <a:extLst>
              <a:ext uri="{FF2B5EF4-FFF2-40B4-BE49-F238E27FC236}">
                <a16:creationId xmlns:a16="http://schemas.microsoft.com/office/drawing/2014/main" id="{A7B02026-8C6C-8067-5137-C5A2865339CD}"/>
              </a:ext>
            </a:extLst>
          </p:cNvPr>
          <p:cNvPicPr>
            <a:picLocks noChangeAspect="1"/>
          </p:cNvPicPr>
          <p:nvPr/>
        </p:nvPicPr>
        <p:blipFill>
          <a:blip r:embed="rId2"/>
          <a:stretch>
            <a:fillRect/>
          </a:stretch>
        </p:blipFill>
        <p:spPr>
          <a:xfrm>
            <a:off x="7830254" y="1014162"/>
            <a:ext cx="849539" cy="742285"/>
          </a:xfrm>
          <a:prstGeom prst="rect">
            <a:avLst/>
          </a:prstGeom>
        </p:spPr>
      </p:pic>
      <p:pic>
        <p:nvPicPr>
          <p:cNvPr id="57" name="Elemento grafico 56">
            <a:extLst>
              <a:ext uri="{FF2B5EF4-FFF2-40B4-BE49-F238E27FC236}">
                <a16:creationId xmlns:a16="http://schemas.microsoft.com/office/drawing/2014/main" id="{0385F5C5-314E-01CD-90B6-AA38E605A6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83197" y="2633797"/>
            <a:ext cx="1429142" cy="1429142"/>
          </a:xfrm>
          <a:prstGeom prst="rect">
            <a:avLst/>
          </a:prstGeom>
        </p:spPr>
      </p:pic>
      <p:pic>
        <p:nvPicPr>
          <p:cNvPr id="58" name="Elemento grafico 57">
            <a:extLst>
              <a:ext uri="{FF2B5EF4-FFF2-40B4-BE49-F238E27FC236}">
                <a16:creationId xmlns:a16="http://schemas.microsoft.com/office/drawing/2014/main" id="{83410CD2-60ED-1140-3028-CEC7D62260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46" y="2596711"/>
            <a:ext cx="1429142" cy="1429142"/>
          </a:xfrm>
          <a:prstGeom prst="rect">
            <a:avLst/>
          </a:prstGeom>
        </p:spPr>
      </p:pic>
      <p:pic>
        <p:nvPicPr>
          <p:cNvPr id="60" name="Immagine 59" descr="Immagine che contiene elettronica, testo, Dispositivo di output, Dispositivo elettronico&#10;&#10;Descrizione generata automaticamente">
            <a:extLst>
              <a:ext uri="{FF2B5EF4-FFF2-40B4-BE49-F238E27FC236}">
                <a16:creationId xmlns:a16="http://schemas.microsoft.com/office/drawing/2014/main" id="{4AE56A0C-9772-1F15-446B-C02F7FF19841}"/>
              </a:ext>
            </a:extLst>
          </p:cNvPr>
          <p:cNvPicPr>
            <a:picLocks noChangeAspect="1"/>
          </p:cNvPicPr>
          <p:nvPr/>
        </p:nvPicPr>
        <p:blipFill>
          <a:blip r:embed="rId5"/>
          <a:stretch>
            <a:fillRect/>
          </a:stretch>
        </p:blipFill>
        <p:spPr>
          <a:xfrm>
            <a:off x="10683634" y="4182140"/>
            <a:ext cx="1328705" cy="1139143"/>
          </a:xfrm>
          <a:prstGeom prst="rect">
            <a:avLst/>
          </a:prstGeom>
        </p:spPr>
      </p:pic>
      <p:pic>
        <p:nvPicPr>
          <p:cNvPr id="61" name="Immagine 60" descr="Immagine che contiene elettronica, testo, Dispositivo di output, Dispositivo elettronico&#10;&#10;Descrizione generata automaticamente">
            <a:extLst>
              <a:ext uri="{FF2B5EF4-FFF2-40B4-BE49-F238E27FC236}">
                <a16:creationId xmlns:a16="http://schemas.microsoft.com/office/drawing/2014/main" id="{C52B0730-DC1E-AA23-E2DB-F673CDC8F630}"/>
              </a:ext>
            </a:extLst>
          </p:cNvPr>
          <p:cNvPicPr>
            <a:picLocks noChangeAspect="1"/>
          </p:cNvPicPr>
          <p:nvPr/>
        </p:nvPicPr>
        <p:blipFill>
          <a:blip r:embed="rId5"/>
          <a:stretch>
            <a:fillRect/>
          </a:stretch>
        </p:blipFill>
        <p:spPr>
          <a:xfrm>
            <a:off x="262657" y="4069662"/>
            <a:ext cx="1328705" cy="1139143"/>
          </a:xfrm>
          <a:prstGeom prst="rect">
            <a:avLst/>
          </a:prstGeom>
        </p:spPr>
      </p:pic>
      <p:pic>
        <p:nvPicPr>
          <p:cNvPr id="62" name="Immagine 61" descr="Immagine che contiene testo, schermata, multimediale, elettronica&#10;&#10;Descrizione generata automaticamente">
            <a:extLst>
              <a:ext uri="{FF2B5EF4-FFF2-40B4-BE49-F238E27FC236}">
                <a16:creationId xmlns:a16="http://schemas.microsoft.com/office/drawing/2014/main" id="{8D92E757-89DD-77B8-DDF0-ACF28D301F55}"/>
              </a:ext>
            </a:extLst>
          </p:cNvPr>
          <p:cNvPicPr>
            <a:picLocks noChangeAspect="1"/>
          </p:cNvPicPr>
          <p:nvPr/>
        </p:nvPicPr>
        <p:blipFill>
          <a:blip r:embed="rId2"/>
          <a:stretch>
            <a:fillRect/>
          </a:stretch>
        </p:blipFill>
        <p:spPr>
          <a:xfrm>
            <a:off x="3394807" y="2734935"/>
            <a:ext cx="849539" cy="742285"/>
          </a:xfrm>
          <a:prstGeom prst="rect">
            <a:avLst/>
          </a:prstGeom>
        </p:spPr>
      </p:pic>
    </p:spTree>
    <p:extLst>
      <p:ext uri="{BB962C8B-B14F-4D97-AF65-F5344CB8AC3E}">
        <p14:creationId xmlns:p14="http://schemas.microsoft.com/office/powerpoint/2010/main" val="21627242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400"/>
                                        <p:tgtEl>
                                          <p:spTgt spid="9"/>
                                        </p:tgtEl>
                                        <p:attrNameLst>
                                          <p:attrName>ppt_x</p:attrName>
                                        </p:attrNameLst>
                                      </p:cBhvr>
                                      <p:tavLst>
                                        <p:tav tm="0">
                                          <p:val>
                                            <p:strVal val="#ppt_x-#ppt_w*1.125000"/>
                                          </p:val>
                                        </p:tav>
                                        <p:tav tm="100000">
                                          <p:val>
                                            <p:strVal val="#ppt_x"/>
                                          </p:val>
                                        </p:tav>
                                      </p:tavLst>
                                    </p:anim>
                                    <p:animEffect transition="in" filter="wipe(right)">
                                      <p:cBhvr>
                                        <p:cTn id="19" dur="4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400"/>
                                        <p:tgtEl>
                                          <p:spTgt spid="17"/>
                                        </p:tgtEl>
                                      </p:cBhvr>
                                    </p:animEffect>
                                    <p:anim calcmode="lin" valueType="num">
                                      <p:cBhvr>
                                        <p:cTn id="56" dur="400" fill="hold"/>
                                        <p:tgtEl>
                                          <p:spTgt spid="17"/>
                                        </p:tgtEl>
                                        <p:attrNameLst>
                                          <p:attrName>ppt_x</p:attrName>
                                        </p:attrNameLst>
                                      </p:cBhvr>
                                      <p:tavLst>
                                        <p:tav tm="0">
                                          <p:val>
                                            <p:strVal val="#ppt_x"/>
                                          </p:val>
                                        </p:tav>
                                        <p:tav tm="100000">
                                          <p:val>
                                            <p:strVal val="#ppt_x"/>
                                          </p:val>
                                        </p:tav>
                                      </p:tavLst>
                                    </p:anim>
                                    <p:anim calcmode="lin" valueType="num">
                                      <p:cBhvr>
                                        <p:cTn id="57" dur="4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1"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ppt_x"/>
                                          </p:val>
                                        </p:tav>
                                        <p:tav tm="100000">
                                          <p:val>
                                            <p:strVal val="#ppt_x"/>
                                          </p:val>
                                        </p:tav>
                                      </p:tavLst>
                                    </p:anim>
                                    <p:anim calcmode="lin" valueType="num">
                                      <p:cBhvr additive="base">
                                        <p:cTn id="79"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1"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ppt_x"/>
                                          </p:val>
                                        </p:tav>
                                        <p:tav tm="100000">
                                          <p:val>
                                            <p:strVal val="#ppt_x"/>
                                          </p:val>
                                        </p:tav>
                                      </p:tavLst>
                                    </p:anim>
                                    <p:anim calcmode="lin" valueType="num">
                                      <p:cBhvr additive="base">
                                        <p:cTn id="90"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500"/>
                                        <p:tgtEl>
                                          <p:spTgt spid="26"/>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1" fill="hold" grpId="0" nodeType="clickEffect">
                                  <p:stCondLst>
                                    <p:cond delay="0"/>
                                  </p:stCondLst>
                                  <p:childTnLst>
                                    <p:set>
                                      <p:cBhvr>
                                        <p:cTn id="99" dur="1" fill="hold">
                                          <p:stCondLst>
                                            <p:cond delay="0"/>
                                          </p:stCondLst>
                                        </p:cTn>
                                        <p:tgtEl>
                                          <p:spTgt spid="21"/>
                                        </p:tgtEl>
                                        <p:attrNameLst>
                                          <p:attrName>style.visibility</p:attrName>
                                        </p:attrNameLst>
                                      </p:cBhvr>
                                      <p:to>
                                        <p:strVal val="visible"/>
                                      </p:to>
                                    </p:set>
                                    <p:anim calcmode="lin" valueType="num">
                                      <p:cBhvr additive="base">
                                        <p:cTn id="100" dur="500" fill="hold"/>
                                        <p:tgtEl>
                                          <p:spTgt spid="21"/>
                                        </p:tgtEl>
                                        <p:attrNameLst>
                                          <p:attrName>ppt_x</p:attrName>
                                        </p:attrNameLst>
                                      </p:cBhvr>
                                      <p:tavLst>
                                        <p:tav tm="0">
                                          <p:val>
                                            <p:strVal val="#ppt_x"/>
                                          </p:val>
                                        </p:tav>
                                        <p:tav tm="100000">
                                          <p:val>
                                            <p:strVal val="#ppt_x"/>
                                          </p:val>
                                        </p:tav>
                                      </p:tavLst>
                                    </p:anim>
                                    <p:anim calcmode="lin" valueType="num">
                                      <p:cBhvr additive="base">
                                        <p:cTn id="101"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5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1" fill="hold" grpId="0" nodeType="click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additive="base">
                                        <p:cTn id="111" dur="500" fill="hold"/>
                                        <p:tgtEl>
                                          <p:spTgt spid="22"/>
                                        </p:tgtEl>
                                        <p:attrNameLst>
                                          <p:attrName>ppt_x</p:attrName>
                                        </p:attrNameLst>
                                      </p:cBhvr>
                                      <p:tavLst>
                                        <p:tav tm="0">
                                          <p:val>
                                            <p:strVal val="#ppt_x"/>
                                          </p:val>
                                        </p:tav>
                                        <p:tav tm="100000">
                                          <p:val>
                                            <p:strVal val="#ppt_x"/>
                                          </p:val>
                                        </p:tav>
                                      </p:tavLst>
                                    </p:anim>
                                    <p:anim calcmode="lin" valueType="num">
                                      <p:cBhvr additive="base">
                                        <p:cTn id="1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500"/>
                                        <p:tgtEl>
                                          <p:spTgt spid="28"/>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fade">
                                      <p:cBhvr>
                                        <p:cTn id="127" dur="500"/>
                                        <p:tgtEl>
                                          <p:spTgt spid="31"/>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500"/>
                                        <p:tgtEl>
                                          <p:spTgt spid="29"/>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fade">
                                      <p:cBhvr>
                                        <p:cTn id="142" dur="500"/>
                                        <p:tgtEl>
                                          <p:spTgt spid="3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34"/>
                                        </p:tgtEl>
                                        <p:attrNameLst>
                                          <p:attrName>style.visibility</p:attrName>
                                        </p:attrNameLst>
                                      </p:cBhvr>
                                      <p:to>
                                        <p:strVal val="visible"/>
                                      </p:to>
                                    </p:set>
                                    <p:animEffect transition="in" filter="fade">
                                      <p:cBhvr>
                                        <p:cTn id="147" dur="500"/>
                                        <p:tgtEl>
                                          <p:spTgt spid="34"/>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30"/>
                                        </p:tgtEl>
                                        <p:attrNameLst>
                                          <p:attrName>style.visibility</p:attrName>
                                        </p:attrNameLst>
                                      </p:cBhvr>
                                      <p:to>
                                        <p:strVal val="visible"/>
                                      </p:to>
                                    </p:set>
                                    <p:animEffect transition="in" filter="fade">
                                      <p:cBhvr>
                                        <p:cTn id="152" dur="500"/>
                                        <p:tgtEl>
                                          <p:spTgt spid="30"/>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36"/>
                                        </p:tgtEl>
                                        <p:attrNameLst>
                                          <p:attrName>style.visibility</p:attrName>
                                        </p:attrNameLst>
                                      </p:cBhvr>
                                      <p:to>
                                        <p:strVal val="visible"/>
                                      </p:to>
                                    </p:set>
                                    <p:animEffect transition="in" filter="fade">
                                      <p:cBhvr>
                                        <p:cTn id="157" dur="500"/>
                                        <p:tgtEl>
                                          <p:spTgt spid="36"/>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35"/>
                                        </p:tgtEl>
                                        <p:attrNameLst>
                                          <p:attrName>style.visibility</p:attrName>
                                        </p:attrNameLst>
                                      </p:cBhvr>
                                      <p:to>
                                        <p:strVal val="visible"/>
                                      </p:to>
                                    </p:set>
                                    <p:animEffect transition="in" filter="fade">
                                      <p:cBhvr>
                                        <p:cTn id="162" dur="500"/>
                                        <p:tgtEl>
                                          <p:spTgt spid="35"/>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41"/>
                                        </p:tgtEl>
                                        <p:attrNameLst>
                                          <p:attrName>style.visibility</p:attrName>
                                        </p:attrNameLst>
                                      </p:cBhvr>
                                      <p:to>
                                        <p:strVal val="visible"/>
                                      </p:to>
                                    </p:set>
                                    <p:animEffect transition="in" filter="fade">
                                      <p:cBhvr>
                                        <p:cTn id="167" dur="500"/>
                                        <p:tgtEl>
                                          <p:spTgt spid="41"/>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38"/>
                                        </p:tgtEl>
                                        <p:attrNameLst>
                                          <p:attrName>style.visibility</p:attrName>
                                        </p:attrNameLst>
                                      </p:cBhvr>
                                      <p:to>
                                        <p:strVal val="visible"/>
                                      </p:to>
                                    </p:set>
                                    <p:animEffect transition="in" filter="fade">
                                      <p:cBhvr>
                                        <p:cTn id="172" dur="500"/>
                                        <p:tgtEl>
                                          <p:spTgt spid="38"/>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53"/>
                                        </p:tgtEl>
                                        <p:attrNameLst>
                                          <p:attrName>style.visibility</p:attrName>
                                        </p:attrNameLst>
                                      </p:cBhvr>
                                      <p:to>
                                        <p:strVal val="visible"/>
                                      </p:to>
                                    </p:set>
                                    <p:animEffect transition="in" filter="fade">
                                      <p:cBhvr>
                                        <p:cTn id="177" dur="500"/>
                                        <p:tgtEl>
                                          <p:spTgt spid="53"/>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nodeType="clickEffect">
                                  <p:stCondLst>
                                    <p:cond delay="0"/>
                                  </p:stCondLst>
                                  <p:childTnLst>
                                    <p:set>
                                      <p:cBhvr>
                                        <p:cTn id="181" dur="1" fill="hold">
                                          <p:stCondLst>
                                            <p:cond delay="0"/>
                                          </p:stCondLst>
                                        </p:cTn>
                                        <p:tgtEl>
                                          <p:spTgt spid="40"/>
                                        </p:tgtEl>
                                        <p:attrNameLst>
                                          <p:attrName>style.visibility</p:attrName>
                                        </p:attrNameLst>
                                      </p:cBhvr>
                                      <p:to>
                                        <p:strVal val="visible"/>
                                      </p:to>
                                    </p:set>
                                    <p:animEffect transition="in" filter="fade">
                                      <p:cBhvr>
                                        <p:cTn id="182" dur="500"/>
                                        <p:tgtEl>
                                          <p:spTgt spid="40"/>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39"/>
                                        </p:tgtEl>
                                        <p:attrNameLst>
                                          <p:attrName>style.visibility</p:attrName>
                                        </p:attrNameLst>
                                      </p:cBhvr>
                                      <p:to>
                                        <p:strVal val="visible"/>
                                      </p:to>
                                    </p:set>
                                    <p:animEffect transition="in" filter="fade">
                                      <p:cBhvr>
                                        <p:cTn id="187" dur="500"/>
                                        <p:tgtEl>
                                          <p:spTgt spid="39"/>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nodeType="clickEffect">
                                  <p:stCondLst>
                                    <p:cond delay="0"/>
                                  </p:stCondLst>
                                  <p:childTnLst>
                                    <p:set>
                                      <p:cBhvr>
                                        <p:cTn id="191" dur="1" fill="hold">
                                          <p:stCondLst>
                                            <p:cond delay="0"/>
                                          </p:stCondLst>
                                        </p:cTn>
                                        <p:tgtEl>
                                          <p:spTgt spid="42"/>
                                        </p:tgtEl>
                                        <p:attrNameLst>
                                          <p:attrName>style.visibility</p:attrName>
                                        </p:attrNameLst>
                                      </p:cBhvr>
                                      <p:to>
                                        <p:strVal val="visible"/>
                                      </p:to>
                                    </p:set>
                                    <p:animEffect transition="in" filter="fade">
                                      <p:cBhvr>
                                        <p:cTn id="192" dur="500"/>
                                        <p:tgtEl>
                                          <p:spTgt spid="42"/>
                                        </p:tgtEl>
                                      </p:cBhvr>
                                    </p:animEffect>
                                  </p:childTnLst>
                                </p:cTn>
                              </p:par>
                            </p:childTnLst>
                          </p:cTn>
                        </p:par>
                      </p:childTnLst>
                    </p:cTn>
                  </p:par>
                  <p:par>
                    <p:cTn id="193" fill="hold">
                      <p:stCondLst>
                        <p:cond delay="indefinite"/>
                      </p:stCondLst>
                      <p:childTnLst>
                        <p:par>
                          <p:cTn id="194" fill="hold">
                            <p:stCondLst>
                              <p:cond delay="0"/>
                            </p:stCondLst>
                            <p:childTnLst>
                              <p:par>
                                <p:cTn id="195" presetID="10" presetClass="entr" presetSubtype="0" fill="hold" grpId="0" nodeType="clickEffect">
                                  <p:stCondLst>
                                    <p:cond delay="0"/>
                                  </p:stCondLst>
                                  <p:childTnLst>
                                    <p:set>
                                      <p:cBhvr>
                                        <p:cTn id="196" dur="1" fill="hold">
                                          <p:stCondLst>
                                            <p:cond delay="0"/>
                                          </p:stCondLst>
                                        </p:cTn>
                                        <p:tgtEl>
                                          <p:spTgt spid="44"/>
                                        </p:tgtEl>
                                        <p:attrNameLst>
                                          <p:attrName>style.visibility</p:attrName>
                                        </p:attrNameLst>
                                      </p:cBhvr>
                                      <p:to>
                                        <p:strVal val="visible"/>
                                      </p:to>
                                    </p:set>
                                    <p:animEffect transition="in" filter="fade">
                                      <p:cBhvr>
                                        <p:cTn id="197" dur="500"/>
                                        <p:tgtEl>
                                          <p:spTgt spid="44"/>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46"/>
                                        </p:tgtEl>
                                        <p:attrNameLst>
                                          <p:attrName>style.visibility</p:attrName>
                                        </p:attrNameLst>
                                      </p:cBhvr>
                                      <p:to>
                                        <p:strVal val="visible"/>
                                      </p:to>
                                    </p:set>
                                    <p:animEffect transition="in" filter="fade">
                                      <p:cBhvr>
                                        <p:cTn id="202" dur="500"/>
                                        <p:tgtEl>
                                          <p:spTgt spid="46"/>
                                        </p:tgtEl>
                                      </p:cBhvr>
                                    </p:animEffect>
                                  </p:childTnLst>
                                </p:cTn>
                              </p:par>
                            </p:childTnLst>
                          </p:cTn>
                        </p:par>
                      </p:childTnLst>
                    </p:cTn>
                  </p:par>
                  <p:par>
                    <p:cTn id="203" fill="hold">
                      <p:stCondLst>
                        <p:cond delay="indefinite"/>
                      </p:stCondLst>
                      <p:childTnLst>
                        <p:par>
                          <p:cTn id="204" fill="hold">
                            <p:stCondLst>
                              <p:cond delay="0"/>
                            </p:stCondLst>
                            <p:childTnLst>
                              <p:par>
                                <p:cTn id="205" presetID="10" presetClass="entr" presetSubtype="0" fill="hold" grpId="0" nodeType="clickEffect">
                                  <p:stCondLst>
                                    <p:cond delay="0"/>
                                  </p:stCondLst>
                                  <p:childTnLst>
                                    <p:set>
                                      <p:cBhvr>
                                        <p:cTn id="206" dur="1" fill="hold">
                                          <p:stCondLst>
                                            <p:cond delay="0"/>
                                          </p:stCondLst>
                                        </p:cTn>
                                        <p:tgtEl>
                                          <p:spTgt spid="47"/>
                                        </p:tgtEl>
                                        <p:attrNameLst>
                                          <p:attrName>style.visibility</p:attrName>
                                        </p:attrNameLst>
                                      </p:cBhvr>
                                      <p:to>
                                        <p:strVal val="visible"/>
                                      </p:to>
                                    </p:set>
                                    <p:animEffect transition="in" filter="fade">
                                      <p:cBhvr>
                                        <p:cTn id="207" dur="500"/>
                                        <p:tgtEl>
                                          <p:spTgt spid="47"/>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ntr" presetSubtype="0" fill="hold" nodeType="clickEffect">
                                  <p:stCondLst>
                                    <p:cond delay="0"/>
                                  </p:stCondLst>
                                  <p:childTnLst>
                                    <p:set>
                                      <p:cBhvr>
                                        <p:cTn id="211" dur="1" fill="hold">
                                          <p:stCondLst>
                                            <p:cond delay="0"/>
                                          </p:stCondLst>
                                        </p:cTn>
                                        <p:tgtEl>
                                          <p:spTgt spid="48"/>
                                        </p:tgtEl>
                                        <p:attrNameLst>
                                          <p:attrName>style.visibility</p:attrName>
                                        </p:attrNameLst>
                                      </p:cBhvr>
                                      <p:to>
                                        <p:strVal val="visible"/>
                                      </p:to>
                                    </p:set>
                                    <p:animEffect transition="in" filter="fade">
                                      <p:cBhvr>
                                        <p:cTn id="212" dur="500"/>
                                        <p:tgtEl>
                                          <p:spTgt spid="48"/>
                                        </p:tgtEl>
                                      </p:cBhvr>
                                    </p:animEffect>
                                  </p:childTnLst>
                                </p:cTn>
                              </p:par>
                            </p:childTnLst>
                          </p:cTn>
                        </p:par>
                      </p:childTnLst>
                    </p:cTn>
                  </p:par>
                  <p:par>
                    <p:cTn id="213" fill="hold">
                      <p:stCondLst>
                        <p:cond delay="indefinite"/>
                      </p:stCondLst>
                      <p:childTnLst>
                        <p:par>
                          <p:cTn id="214" fill="hold">
                            <p:stCondLst>
                              <p:cond delay="0"/>
                            </p:stCondLst>
                            <p:childTnLst>
                              <p:par>
                                <p:cTn id="215" presetID="10" presetClass="entr" presetSubtype="0" fill="hold" grpId="0" nodeType="clickEffect">
                                  <p:stCondLst>
                                    <p:cond delay="0"/>
                                  </p:stCondLst>
                                  <p:childTnLst>
                                    <p:set>
                                      <p:cBhvr>
                                        <p:cTn id="216" dur="1" fill="hold">
                                          <p:stCondLst>
                                            <p:cond delay="0"/>
                                          </p:stCondLst>
                                        </p:cTn>
                                        <p:tgtEl>
                                          <p:spTgt spid="43"/>
                                        </p:tgtEl>
                                        <p:attrNameLst>
                                          <p:attrName>style.visibility</p:attrName>
                                        </p:attrNameLst>
                                      </p:cBhvr>
                                      <p:to>
                                        <p:strVal val="visible"/>
                                      </p:to>
                                    </p:set>
                                    <p:animEffect transition="in" filter="fade">
                                      <p:cBhvr>
                                        <p:cTn id="217" dur="500"/>
                                        <p:tgtEl>
                                          <p:spTgt spid="43"/>
                                        </p:tgtEl>
                                      </p:cBhvr>
                                    </p:animEffect>
                                  </p:childTnLst>
                                </p:cTn>
                              </p:par>
                            </p:childTnLst>
                          </p:cTn>
                        </p:par>
                      </p:childTnLst>
                    </p:cTn>
                  </p:par>
                  <p:par>
                    <p:cTn id="218" fill="hold">
                      <p:stCondLst>
                        <p:cond delay="indefinite"/>
                      </p:stCondLst>
                      <p:childTnLst>
                        <p:par>
                          <p:cTn id="219" fill="hold">
                            <p:stCondLst>
                              <p:cond delay="0"/>
                            </p:stCondLst>
                            <p:childTnLst>
                              <p:par>
                                <p:cTn id="220" presetID="10" presetClass="entr" presetSubtype="0" fill="hold" grpId="0" nodeType="clickEffect">
                                  <p:stCondLst>
                                    <p:cond delay="0"/>
                                  </p:stCondLst>
                                  <p:childTnLst>
                                    <p:set>
                                      <p:cBhvr>
                                        <p:cTn id="221" dur="1" fill="hold">
                                          <p:stCondLst>
                                            <p:cond delay="0"/>
                                          </p:stCondLst>
                                        </p:cTn>
                                        <p:tgtEl>
                                          <p:spTgt spid="45"/>
                                        </p:tgtEl>
                                        <p:attrNameLst>
                                          <p:attrName>style.visibility</p:attrName>
                                        </p:attrNameLst>
                                      </p:cBhvr>
                                      <p:to>
                                        <p:strVal val="visible"/>
                                      </p:to>
                                    </p:set>
                                    <p:animEffect transition="in" filter="fade">
                                      <p:cBhvr>
                                        <p:cTn id="222" dur="500"/>
                                        <p:tgtEl>
                                          <p:spTgt spid="45"/>
                                        </p:tgtEl>
                                      </p:cBhvr>
                                    </p:animEffect>
                                  </p:childTnLst>
                                </p:cTn>
                              </p:par>
                            </p:childTnLst>
                          </p:cTn>
                        </p:par>
                      </p:childTnLst>
                    </p:cTn>
                  </p:par>
                  <p:par>
                    <p:cTn id="223" fill="hold">
                      <p:stCondLst>
                        <p:cond delay="indefinite"/>
                      </p:stCondLst>
                      <p:childTnLst>
                        <p:par>
                          <p:cTn id="224" fill="hold">
                            <p:stCondLst>
                              <p:cond delay="0"/>
                            </p:stCondLst>
                            <p:childTnLst>
                              <p:par>
                                <p:cTn id="225" presetID="10" presetClass="entr" presetSubtype="0" fill="hold" nodeType="clickEffect">
                                  <p:stCondLst>
                                    <p:cond delay="0"/>
                                  </p:stCondLst>
                                  <p:childTnLst>
                                    <p:set>
                                      <p:cBhvr>
                                        <p:cTn id="226" dur="1" fill="hold">
                                          <p:stCondLst>
                                            <p:cond delay="0"/>
                                          </p:stCondLst>
                                        </p:cTn>
                                        <p:tgtEl>
                                          <p:spTgt spid="51"/>
                                        </p:tgtEl>
                                        <p:attrNameLst>
                                          <p:attrName>style.visibility</p:attrName>
                                        </p:attrNameLst>
                                      </p:cBhvr>
                                      <p:to>
                                        <p:strVal val="visible"/>
                                      </p:to>
                                    </p:set>
                                    <p:animEffect transition="in" filter="fade">
                                      <p:cBhvr>
                                        <p:cTn id="227" dur="500"/>
                                        <p:tgtEl>
                                          <p:spTgt spid="51"/>
                                        </p:tgtEl>
                                      </p:cBhvr>
                                    </p:animEffect>
                                  </p:childTnLst>
                                </p:cTn>
                              </p:par>
                            </p:childTnLst>
                          </p:cTn>
                        </p:par>
                      </p:childTnLst>
                    </p:cTn>
                  </p:par>
                  <p:par>
                    <p:cTn id="228" fill="hold">
                      <p:stCondLst>
                        <p:cond delay="indefinite"/>
                      </p:stCondLst>
                      <p:childTnLst>
                        <p:par>
                          <p:cTn id="229" fill="hold">
                            <p:stCondLst>
                              <p:cond delay="0"/>
                            </p:stCondLst>
                            <p:childTnLst>
                              <p:par>
                                <p:cTn id="230" presetID="10" presetClass="entr" presetSubtype="0" fill="hold" grpId="0" nodeType="clickEffect">
                                  <p:stCondLst>
                                    <p:cond delay="0"/>
                                  </p:stCondLst>
                                  <p:childTnLst>
                                    <p:set>
                                      <p:cBhvr>
                                        <p:cTn id="231" dur="1" fill="hold">
                                          <p:stCondLst>
                                            <p:cond delay="0"/>
                                          </p:stCondLst>
                                        </p:cTn>
                                        <p:tgtEl>
                                          <p:spTgt spid="52"/>
                                        </p:tgtEl>
                                        <p:attrNameLst>
                                          <p:attrName>style.visibility</p:attrName>
                                        </p:attrNameLst>
                                      </p:cBhvr>
                                      <p:to>
                                        <p:strVal val="visible"/>
                                      </p:to>
                                    </p:set>
                                    <p:animEffect transition="in" filter="fade">
                                      <p:cBhvr>
                                        <p:cTn id="232" dur="500"/>
                                        <p:tgtEl>
                                          <p:spTgt spid="52"/>
                                        </p:tgtEl>
                                      </p:cBhvr>
                                    </p:animEffect>
                                  </p:childTnLst>
                                </p:cTn>
                              </p:par>
                            </p:childTnLst>
                          </p:cTn>
                        </p:par>
                      </p:childTnLst>
                    </p:cTn>
                  </p:par>
                  <p:par>
                    <p:cTn id="233" fill="hold">
                      <p:stCondLst>
                        <p:cond delay="indefinite"/>
                      </p:stCondLst>
                      <p:childTnLst>
                        <p:par>
                          <p:cTn id="234" fill="hold">
                            <p:stCondLst>
                              <p:cond delay="0"/>
                            </p:stCondLst>
                            <p:childTnLst>
                              <p:par>
                                <p:cTn id="235" presetID="10" presetClass="entr" presetSubtype="0" fill="hold" nodeType="clickEffect">
                                  <p:stCondLst>
                                    <p:cond delay="0"/>
                                  </p:stCondLst>
                                  <p:childTnLst>
                                    <p:set>
                                      <p:cBhvr>
                                        <p:cTn id="236" dur="1" fill="hold">
                                          <p:stCondLst>
                                            <p:cond delay="0"/>
                                          </p:stCondLst>
                                        </p:cTn>
                                        <p:tgtEl>
                                          <p:spTgt spid="50"/>
                                        </p:tgtEl>
                                        <p:attrNameLst>
                                          <p:attrName>style.visibility</p:attrName>
                                        </p:attrNameLst>
                                      </p:cBhvr>
                                      <p:to>
                                        <p:strVal val="visible"/>
                                      </p:to>
                                    </p:set>
                                    <p:animEffect transition="in" filter="fade">
                                      <p:cBhvr>
                                        <p:cTn id="237" dur="500"/>
                                        <p:tgtEl>
                                          <p:spTgt spid="50"/>
                                        </p:tgtEl>
                                      </p:cBhvr>
                                    </p:animEffect>
                                  </p:childTnLst>
                                </p:cTn>
                              </p:par>
                            </p:childTnLst>
                          </p:cTn>
                        </p:par>
                      </p:childTnLst>
                    </p:cTn>
                  </p:par>
                  <p:par>
                    <p:cTn id="238" fill="hold">
                      <p:stCondLst>
                        <p:cond delay="indefinite"/>
                      </p:stCondLst>
                      <p:childTnLst>
                        <p:par>
                          <p:cTn id="239" fill="hold">
                            <p:stCondLst>
                              <p:cond delay="0"/>
                            </p:stCondLst>
                            <p:childTnLst>
                              <p:par>
                                <p:cTn id="240" presetID="10" presetClass="entr" presetSubtype="0" fill="hold" grpId="0" nodeType="clickEffect">
                                  <p:stCondLst>
                                    <p:cond delay="0"/>
                                  </p:stCondLst>
                                  <p:childTnLst>
                                    <p:set>
                                      <p:cBhvr>
                                        <p:cTn id="241" dur="1" fill="hold">
                                          <p:stCondLst>
                                            <p:cond delay="0"/>
                                          </p:stCondLst>
                                        </p:cTn>
                                        <p:tgtEl>
                                          <p:spTgt spid="54"/>
                                        </p:tgtEl>
                                        <p:attrNameLst>
                                          <p:attrName>style.visibility</p:attrName>
                                        </p:attrNameLst>
                                      </p:cBhvr>
                                      <p:to>
                                        <p:strVal val="visible"/>
                                      </p:to>
                                    </p:set>
                                    <p:animEffect transition="in" filter="fade">
                                      <p:cBhvr>
                                        <p:cTn id="242" dur="500"/>
                                        <p:tgtEl>
                                          <p:spTgt spid="54"/>
                                        </p:tgtEl>
                                      </p:cBhvr>
                                    </p:animEffect>
                                  </p:childTnLst>
                                </p:cTn>
                              </p:par>
                            </p:childTnLst>
                          </p:cTn>
                        </p:par>
                      </p:childTnLst>
                    </p:cTn>
                  </p:par>
                  <p:par>
                    <p:cTn id="243" fill="hold">
                      <p:stCondLst>
                        <p:cond delay="indefinite"/>
                      </p:stCondLst>
                      <p:childTnLst>
                        <p:par>
                          <p:cTn id="244" fill="hold">
                            <p:stCondLst>
                              <p:cond delay="0"/>
                            </p:stCondLst>
                            <p:childTnLst>
                              <p:par>
                                <p:cTn id="245" presetID="10" presetClass="entr" presetSubtype="0" fill="hold" nodeType="clickEffect">
                                  <p:stCondLst>
                                    <p:cond delay="0"/>
                                  </p:stCondLst>
                                  <p:childTnLst>
                                    <p:set>
                                      <p:cBhvr>
                                        <p:cTn id="246" dur="1" fill="hold">
                                          <p:stCondLst>
                                            <p:cond delay="0"/>
                                          </p:stCondLst>
                                        </p:cTn>
                                        <p:tgtEl>
                                          <p:spTgt spid="55"/>
                                        </p:tgtEl>
                                        <p:attrNameLst>
                                          <p:attrName>style.visibility</p:attrName>
                                        </p:attrNameLst>
                                      </p:cBhvr>
                                      <p:to>
                                        <p:strVal val="visible"/>
                                      </p:to>
                                    </p:set>
                                    <p:animEffect transition="in" filter="fade">
                                      <p:cBhvr>
                                        <p:cTn id="247" dur="500"/>
                                        <p:tgtEl>
                                          <p:spTgt spid="55"/>
                                        </p:tgtEl>
                                      </p:cBhvr>
                                    </p:animEffect>
                                  </p:childTnLst>
                                </p:cTn>
                              </p:par>
                            </p:childTnLst>
                          </p:cTn>
                        </p:par>
                      </p:childTnLst>
                    </p:cTn>
                  </p:par>
                  <p:par>
                    <p:cTn id="248" fill="hold">
                      <p:stCondLst>
                        <p:cond delay="indefinite"/>
                      </p:stCondLst>
                      <p:childTnLst>
                        <p:par>
                          <p:cTn id="249" fill="hold">
                            <p:stCondLst>
                              <p:cond delay="0"/>
                            </p:stCondLst>
                            <p:childTnLst>
                              <p:par>
                                <p:cTn id="250" presetID="10" presetClass="entr" presetSubtype="0" fill="hold" grpId="0" nodeType="clickEffect">
                                  <p:stCondLst>
                                    <p:cond delay="0"/>
                                  </p:stCondLst>
                                  <p:childTnLst>
                                    <p:set>
                                      <p:cBhvr>
                                        <p:cTn id="251" dur="1" fill="hold">
                                          <p:stCondLst>
                                            <p:cond delay="0"/>
                                          </p:stCondLst>
                                        </p:cTn>
                                        <p:tgtEl>
                                          <p:spTgt spid="49"/>
                                        </p:tgtEl>
                                        <p:attrNameLst>
                                          <p:attrName>style.visibility</p:attrName>
                                        </p:attrNameLst>
                                      </p:cBhvr>
                                      <p:to>
                                        <p:strVal val="visible"/>
                                      </p:to>
                                    </p:set>
                                    <p:animEffect transition="in" filter="fade">
                                      <p:cBhvr>
                                        <p:cTn id="252" dur="1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17" grpId="0" animBg="1"/>
      <p:bldP spid="18" grpId="0" animBg="1"/>
      <p:bldP spid="19" grpId="0" animBg="1"/>
      <p:bldP spid="20" grpId="0" animBg="1"/>
      <p:bldP spid="21" grpId="0" animBg="1"/>
      <p:bldP spid="22" grpId="0" animBg="1"/>
      <p:bldP spid="28" grpId="0" animBg="1"/>
      <p:bldP spid="29" grpId="0" animBg="1"/>
      <p:bldP spid="30" grpId="0" animBg="1"/>
      <p:bldP spid="31" grpId="0"/>
      <p:bldP spid="32" grpId="0"/>
      <p:bldP spid="35" grpId="0" animBg="1"/>
      <p:bldP spid="38" grpId="0" animBg="1"/>
      <p:bldP spid="39" grpId="0" animBg="1"/>
      <p:bldP spid="43" grpId="0" animBg="1"/>
      <p:bldP spid="44" grpId="0"/>
      <p:bldP spid="45" grpId="0"/>
      <p:bldP spid="47" grpId="0" animBg="1"/>
      <p:bldP spid="49" grpId="0" animBg="1"/>
      <p:bldP spid="52" grpId="0"/>
      <p:bldP spid="53" grpId="0"/>
      <p:bldP spid="5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25F94E0A-11E3-137E-2702-C55BAEF7B449}"/>
              </a:ext>
            </a:extLst>
          </p:cNvPr>
          <p:cNvSpPr>
            <a:spLocks noGrp="1"/>
          </p:cNvSpPr>
          <p:nvPr>
            <p:ph type="body" sz="quarter" idx="10"/>
          </p:nvPr>
        </p:nvSpPr>
        <p:spPr/>
        <p:txBody>
          <a:bodyPr/>
          <a:lstStyle/>
          <a:p>
            <a:r>
              <a:rPr lang="it-IT" sz="3600" b="1" dirty="0"/>
              <a:t>CONCLUSIONS</a:t>
            </a:r>
            <a:endParaRPr lang="it-IT" b="1" dirty="0"/>
          </a:p>
        </p:txBody>
      </p:sp>
    </p:spTree>
    <p:extLst>
      <p:ext uri="{BB962C8B-B14F-4D97-AF65-F5344CB8AC3E}">
        <p14:creationId xmlns:p14="http://schemas.microsoft.com/office/powerpoint/2010/main" val="260623720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B70F77-9577-0076-2638-F9A8C5B4D835}"/>
              </a:ext>
            </a:extLst>
          </p:cNvPr>
          <p:cNvSpPr>
            <a:spLocks noGrp="1"/>
          </p:cNvSpPr>
          <p:nvPr>
            <p:ph type="title"/>
          </p:nvPr>
        </p:nvSpPr>
        <p:spPr/>
        <p:txBody>
          <a:bodyPr/>
          <a:lstStyle/>
          <a:p>
            <a:r>
              <a:rPr lang="it-IT" dirty="0"/>
              <a:t>ROTOPLASTIC SKILLS</a:t>
            </a:r>
          </a:p>
        </p:txBody>
      </p:sp>
      <p:sp>
        <p:nvSpPr>
          <p:cNvPr id="3" name="Segnaposto testo 2">
            <a:extLst>
              <a:ext uri="{FF2B5EF4-FFF2-40B4-BE49-F238E27FC236}">
                <a16:creationId xmlns:a16="http://schemas.microsoft.com/office/drawing/2014/main" id="{D5685CE1-A16E-10C3-6E87-0254EEC3DF43}"/>
              </a:ext>
            </a:extLst>
          </p:cNvPr>
          <p:cNvSpPr>
            <a:spLocks noGrp="1"/>
          </p:cNvSpPr>
          <p:nvPr>
            <p:ph type="body" sz="quarter" idx="10"/>
          </p:nvPr>
        </p:nvSpPr>
        <p:spPr>
          <a:xfrm>
            <a:off x="372208" y="1523318"/>
            <a:ext cx="11447584" cy="4970788"/>
          </a:xfrm>
        </p:spPr>
        <p:txBody>
          <a:bodyPr/>
          <a:lstStyle/>
          <a:p>
            <a:r>
              <a:rPr lang="it-IT" dirty="0"/>
              <a:t>ARMS WITH 3 AIR HIGH PRESSURE</a:t>
            </a:r>
          </a:p>
          <a:p>
            <a:r>
              <a:rPr lang="it-IT" dirty="0"/>
              <a:t>WATER COOLING FOR INTERNAL MOULD INSIDE THE ARM</a:t>
            </a:r>
          </a:p>
          <a:p>
            <a:r>
              <a:rPr lang="it-IT" dirty="0"/>
              <a:t>ARMS NOT WELDED</a:t>
            </a:r>
          </a:p>
          <a:p>
            <a:r>
              <a:rPr lang="it-IT" dirty="0"/>
              <a:t>CUSTOMIZATION</a:t>
            </a:r>
          </a:p>
          <a:p>
            <a:r>
              <a:rPr lang="it-IT" dirty="0"/>
              <a:t>REMOTE ASSISTANCE</a:t>
            </a:r>
          </a:p>
          <a:p>
            <a:r>
              <a:rPr lang="it-IT"/>
              <a:t>300K€ STOCK OF STRATEGIC SPARE PARTS</a:t>
            </a:r>
            <a:endParaRPr lang="it-IT" dirty="0"/>
          </a:p>
        </p:txBody>
      </p:sp>
    </p:spTree>
    <p:extLst>
      <p:ext uri="{BB962C8B-B14F-4D97-AF65-F5344CB8AC3E}">
        <p14:creationId xmlns:p14="http://schemas.microsoft.com/office/powerpoint/2010/main" val="208070938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0D727A66-250A-32F7-417A-47E4C4F98595}"/>
              </a:ext>
            </a:extLst>
          </p:cNvPr>
          <p:cNvSpPr>
            <a:spLocks noGrp="1"/>
          </p:cNvSpPr>
          <p:nvPr>
            <p:ph type="title"/>
          </p:nvPr>
        </p:nvSpPr>
        <p:spPr/>
        <p:txBody>
          <a:bodyPr/>
          <a:lstStyle/>
          <a:p>
            <a:endParaRPr lang="it-IT" dirty="0"/>
          </a:p>
        </p:txBody>
      </p:sp>
      <p:sp>
        <p:nvSpPr>
          <p:cNvPr id="4" name="Segnaposto testo 3">
            <a:extLst>
              <a:ext uri="{FF2B5EF4-FFF2-40B4-BE49-F238E27FC236}">
                <a16:creationId xmlns:a16="http://schemas.microsoft.com/office/drawing/2014/main" id="{737796AF-7B2C-32FF-C3A3-121F14B6FBBC}"/>
              </a:ext>
            </a:extLst>
          </p:cNvPr>
          <p:cNvSpPr>
            <a:spLocks noGrp="1"/>
          </p:cNvSpPr>
          <p:nvPr>
            <p:ph type="body" sz="quarter" idx="10"/>
          </p:nvPr>
        </p:nvSpPr>
        <p:spPr>
          <a:xfrm>
            <a:off x="696000" y="1171577"/>
            <a:ext cx="10800000" cy="5400000"/>
          </a:xfrm>
        </p:spPr>
        <p:txBody>
          <a:bodyPr/>
          <a:lstStyle/>
          <a:p>
            <a:pPr marL="342900" indent="-342900" algn="l">
              <a:buFont typeface="Arial" panose="020B0604020202020204" pitchFamily="34" charset="0"/>
              <a:buChar char="•"/>
            </a:pPr>
            <a:r>
              <a:rPr lang="en-US" sz="2400" b="1" dirty="0"/>
              <a:t>COMBUSTION MANAGEMENT</a:t>
            </a:r>
          </a:p>
          <a:p>
            <a:pPr marL="342900" indent="-342900" algn="l">
              <a:buFont typeface="Arial" panose="020B0604020202020204" pitchFamily="34" charset="0"/>
              <a:buChar char="•"/>
            </a:pPr>
            <a:r>
              <a:rPr lang="en-US" sz="2400" b="1" dirty="0"/>
              <a:t>ENERGY MANAGEMENT</a:t>
            </a:r>
          </a:p>
          <a:p>
            <a:pPr marL="342900" indent="-342900" algn="l">
              <a:buFont typeface="Arial" panose="020B0604020202020204" pitchFamily="34" charset="0"/>
              <a:buChar char="•"/>
            </a:pPr>
            <a:r>
              <a:rPr lang="en-US" sz="2400" b="1" dirty="0"/>
              <a:t>OVEN INSULATION WITH MODERN INSULATORS</a:t>
            </a:r>
          </a:p>
          <a:p>
            <a:pPr marL="342900" indent="-342900" algn="l">
              <a:buFont typeface="Arial" panose="020B0604020202020204" pitchFamily="34" charset="0"/>
              <a:buChar char="•"/>
            </a:pPr>
            <a:r>
              <a:rPr lang="en-US" sz="2400" b="1" dirty="0"/>
              <a:t>OPTIMIZATION</a:t>
            </a:r>
          </a:p>
          <a:p>
            <a:pPr marL="342900" indent="-342900" algn="l">
              <a:buFont typeface="Arial" panose="020B0604020202020204" pitchFamily="34" charset="0"/>
              <a:buChar char="•"/>
            </a:pPr>
            <a:r>
              <a:rPr lang="en-US" sz="2400" b="1" dirty="0"/>
              <a:t>ENERGY RECOVERY</a:t>
            </a:r>
          </a:p>
          <a:p>
            <a:pPr marL="342900" indent="-342900" algn="l">
              <a:buFont typeface="Arial" panose="020B0604020202020204" pitchFamily="34" charset="0"/>
              <a:buChar char="•"/>
            </a:pPr>
            <a:r>
              <a:rPr lang="it-IT" sz="2400" b="1" dirty="0"/>
              <a:t>DATA COLLECTION AND ANALYSIS</a:t>
            </a:r>
            <a:endParaRPr lang="en-US" sz="2400" b="1" dirty="0"/>
          </a:p>
          <a:p>
            <a:pPr marL="342900" indent="-342900" algn="l">
              <a:buFont typeface="Arial" panose="020B0604020202020204" pitchFamily="34" charset="0"/>
              <a:buChar char="•"/>
            </a:pPr>
            <a:r>
              <a:rPr lang="en-US" sz="2400" b="1" dirty="0"/>
              <a:t>REAL TIME CONTROL WITH DASHBOARD ROTOPLASTIC</a:t>
            </a:r>
          </a:p>
          <a:p>
            <a:pPr>
              <a:lnSpc>
                <a:spcPct val="150000"/>
              </a:lnSpc>
            </a:pPr>
            <a:r>
              <a:rPr lang="en-US" dirty="0"/>
              <a:t>MORE EFFICIENT MACHINES AND DATA AGGREGATION FOR BETTER </a:t>
            </a:r>
            <a:r>
              <a:rPr lang="en-US" b="1" u="sng" dirty="0"/>
              <a:t>CONSUMPTION</a:t>
            </a:r>
            <a:r>
              <a:rPr lang="en-US" dirty="0"/>
              <a:t>, </a:t>
            </a:r>
            <a:r>
              <a:rPr lang="en-US" b="1" u="sng" dirty="0"/>
              <a:t>EMISSIONS</a:t>
            </a:r>
            <a:r>
              <a:rPr lang="en-US" dirty="0"/>
              <a:t> AND </a:t>
            </a:r>
            <a:r>
              <a:rPr lang="en-US" b="1" u="sng" dirty="0"/>
              <a:t>PRODUCTIVITY</a:t>
            </a:r>
            <a:endParaRPr lang="it-IT" b="1" u="sng" dirty="0"/>
          </a:p>
        </p:txBody>
      </p:sp>
    </p:spTree>
    <p:extLst>
      <p:ext uri="{BB962C8B-B14F-4D97-AF65-F5344CB8AC3E}">
        <p14:creationId xmlns:p14="http://schemas.microsoft.com/office/powerpoint/2010/main" val="235044258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206423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1197</Words>
  <Application>Microsoft Office PowerPoint</Application>
  <PresentationFormat>Widescreen</PresentationFormat>
  <Paragraphs>153</Paragraphs>
  <Slides>25</Slides>
  <Notes>1</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25</vt:i4>
      </vt:variant>
    </vt:vector>
  </HeadingPairs>
  <TitlesOfParts>
    <vt:vector size="33" baseType="lpstr">
      <vt:lpstr>Arial</vt:lpstr>
      <vt:lpstr>Calibri</vt:lpstr>
      <vt:lpstr>Segoe UI</vt:lpstr>
      <vt:lpstr>Segoe UI Black</vt:lpstr>
      <vt:lpstr>Segoe UI Light</vt:lpstr>
      <vt:lpstr>Segoe UI Semibold</vt:lpstr>
      <vt:lpstr>Space Grotesk</vt:lpstr>
      <vt:lpstr>Personalizza struttura</vt:lpstr>
      <vt:lpstr>Rotopol VIII conference 2024</vt:lpstr>
      <vt:lpstr>Presentazione standard di PowerPoint</vt:lpstr>
      <vt:lpstr>HYBRID MACHINE</vt:lpstr>
      <vt:lpstr>Rotoplastic Hybrid machine it’s HERE</vt:lpstr>
      <vt:lpstr>How works</vt:lpstr>
      <vt:lpstr>Revolution with new burners Ultra LowNOx</vt:lpstr>
      <vt:lpstr>PLN FLAME</vt:lpstr>
      <vt:lpstr>Presentazione standard di PowerPoint</vt:lpstr>
      <vt:lpstr>insulation</vt:lpstr>
      <vt:lpstr>UNI 10389</vt:lpstr>
      <vt:lpstr>The evaluation of emissions</vt:lpstr>
      <vt:lpstr>Considerations</vt:lpstr>
      <vt:lpstr>WE COMPARE DATA</vt:lpstr>
      <vt:lpstr>DATA SHOULD BE READ CAREFULLY</vt:lpstr>
      <vt:lpstr>Presentazione standard di PowerPoint</vt:lpstr>
      <vt:lpstr>What is Industry 5.0?</vt:lpstr>
      <vt:lpstr>REMOTE CONTROL</vt:lpstr>
      <vt:lpstr>REMOTE DASHBOARD</vt:lpstr>
      <vt:lpstr>LOCAL CONTROL</vt:lpstr>
      <vt:lpstr>HARDWARE LAYER</vt:lpstr>
      <vt:lpstr>MES</vt:lpstr>
      <vt:lpstr>Presentazione standard di PowerPoint</vt:lpstr>
      <vt:lpstr>ROTOPLASTIC SKILLS</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
  <cp:lastModifiedBy/>
  <cp:revision>1</cp:revision>
  <dcterms:created xsi:type="dcterms:W3CDTF">2022-05-15T13:52:20Z</dcterms:created>
  <dcterms:modified xsi:type="dcterms:W3CDTF">2024-06-02T10:34:27Z</dcterms:modified>
</cp:coreProperties>
</file>